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1.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66"/>
  </p:notesMasterIdLst>
  <p:sldIdLst>
    <p:sldId id="380" r:id="rId3"/>
    <p:sldId id="383" r:id="rId4"/>
    <p:sldId id="382" r:id="rId5"/>
    <p:sldId id="384" r:id="rId6"/>
    <p:sldId id="391" r:id="rId7"/>
    <p:sldId id="390" r:id="rId8"/>
    <p:sldId id="378" r:id="rId9"/>
    <p:sldId id="260" r:id="rId10"/>
    <p:sldId id="385" r:id="rId11"/>
    <p:sldId id="386" r:id="rId12"/>
    <p:sldId id="387" r:id="rId13"/>
    <p:sldId id="388" r:id="rId14"/>
    <p:sldId id="263" r:id="rId15"/>
    <p:sldId id="443" r:id="rId16"/>
    <p:sldId id="264" r:id="rId17"/>
    <p:sldId id="266" r:id="rId18"/>
    <p:sldId id="267" r:id="rId19"/>
    <p:sldId id="268" r:id="rId20"/>
    <p:sldId id="269" r:id="rId21"/>
    <p:sldId id="270" r:id="rId22"/>
    <p:sldId id="271" r:id="rId23"/>
    <p:sldId id="359" r:id="rId24"/>
    <p:sldId id="360" r:id="rId25"/>
    <p:sldId id="361" r:id="rId26"/>
    <p:sldId id="362" r:id="rId27"/>
    <p:sldId id="363" r:id="rId28"/>
    <p:sldId id="364" r:id="rId29"/>
    <p:sldId id="272" r:id="rId30"/>
    <p:sldId id="278" r:id="rId31"/>
    <p:sldId id="279" r:id="rId32"/>
    <p:sldId id="280" r:id="rId33"/>
    <p:sldId id="281" r:id="rId34"/>
    <p:sldId id="282" r:id="rId35"/>
    <p:sldId id="273" r:id="rId36"/>
    <p:sldId id="277" r:id="rId37"/>
    <p:sldId id="275" r:id="rId38"/>
    <p:sldId id="276" r:id="rId39"/>
    <p:sldId id="274" r:id="rId40"/>
    <p:sldId id="288" r:id="rId41"/>
    <p:sldId id="289" r:id="rId42"/>
    <p:sldId id="290" r:id="rId43"/>
    <p:sldId id="291" r:id="rId44"/>
    <p:sldId id="292" r:id="rId45"/>
    <p:sldId id="283" r:id="rId46"/>
    <p:sldId id="284" r:id="rId47"/>
    <p:sldId id="285" r:id="rId48"/>
    <p:sldId id="286" r:id="rId49"/>
    <p:sldId id="287"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3" r:id="rId100"/>
    <p:sldId id="344" r:id="rId101"/>
    <p:sldId id="350" r:id="rId102"/>
    <p:sldId id="351" r:id="rId103"/>
    <p:sldId id="352" r:id="rId104"/>
    <p:sldId id="345" r:id="rId105"/>
    <p:sldId id="353" r:id="rId106"/>
    <p:sldId id="354" r:id="rId107"/>
    <p:sldId id="355" r:id="rId108"/>
    <p:sldId id="356" r:id="rId109"/>
    <p:sldId id="357" r:id="rId110"/>
    <p:sldId id="358" r:id="rId111"/>
    <p:sldId id="392" r:id="rId112"/>
    <p:sldId id="394" r:id="rId113"/>
    <p:sldId id="395" r:id="rId114"/>
    <p:sldId id="397" r:id="rId115"/>
    <p:sldId id="398" r:id="rId116"/>
    <p:sldId id="399" r:id="rId117"/>
    <p:sldId id="400" r:id="rId118"/>
    <p:sldId id="401" r:id="rId119"/>
    <p:sldId id="402" r:id="rId120"/>
    <p:sldId id="403" r:id="rId121"/>
    <p:sldId id="404" r:id="rId122"/>
    <p:sldId id="405" r:id="rId123"/>
    <p:sldId id="406" r:id="rId124"/>
    <p:sldId id="407" r:id="rId125"/>
    <p:sldId id="408" r:id="rId126"/>
    <p:sldId id="409" r:id="rId127"/>
    <p:sldId id="410" r:id="rId128"/>
    <p:sldId id="411" r:id="rId129"/>
    <p:sldId id="412" r:id="rId130"/>
    <p:sldId id="413" r:id="rId131"/>
    <p:sldId id="414" r:id="rId132"/>
    <p:sldId id="415" r:id="rId133"/>
    <p:sldId id="416" r:id="rId134"/>
    <p:sldId id="417" r:id="rId135"/>
    <p:sldId id="418" r:id="rId136"/>
    <p:sldId id="419" r:id="rId137"/>
    <p:sldId id="420" r:id="rId138"/>
    <p:sldId id="422" r:id="rId139"/>
    <p:sldId id="423" r:id="rId140"/>
    <p:sldId id="424" r:id="rId141"/>
    <p:sldId id="425" r:id="rId142"/>
    <p:sldId id="426" r:id="rId143"/>
    <p:sldId id="427" r:id="rId144"/>
    <p:sldId id="428" r:id="rId145"/>
    <p:sldId id="429" r:id="rId146"/>
    <p:sldId id="430" r:id="rId147"/>
    <p:sldId id="431" r:id="rId148"/>
    <p:sldId id="432" r:id="rId149"/>
    <p:sldId id="433" r:id="rId150"/>
    <p:sldId id="434" r:id="rId151"/>
    <p:sldId id="435" r:id="rId152"/>
    <p:sldId id="436" r:id="rId153"/>
    <p:sldId id="448" r:id="rId154"/>
    <p:sldId id="437" r:id="rId155"/>
    <p:sldId id="438" r:id="rId156"/>
    <p:sldId id="439" r:id="rId157"/>
    <p:sldId id="440" r:id="rId158"/>
    <p:sldId id="441" r:id="rId159"/>
    <p:sldId id="442" r:id="rId160"/>
    <p:sldId id="447" r:id="rId161"/>
    <p:sldId id="444" r:id="rId162"/>
    <p:sldId id="445" r:id="rId163"/>
    <p:sldId id="446" r:id="rId164"/>
    <p:sldId id="377" r:id="rId1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273FE96A-E7A2-4969-B173-D0096F8B20AD}">
          <p14:sldIdLst>
            <p14:sldId id="380"/>
            <p14:sldId id="383"/>
            <p14:sldId id="382"/>
            <p14:sldId id="384"/>
            <p14:sldId id="391"/>
            <p14:sldId id="390"/>
          </p14:sldIdLst>
        </p14:section>
        <p14:section name="Session Introduction" id="{7DBEE88B-119F-477F-8818-A550E43B426C}">
          <p14:sldIdLst>
            <p14:sldId id="378"/>
            <p14:sldId id="260"/>
            <p14:sldId id="385"/>
            <p14:sldId id="386"/>
            <p14:sldId id="387"/>
            <p14:sldId id="388"/>
          </p14:sldIdLst>
        </p14:section>
        <p14:section name="Introduction to Serverless Computing" id="{BF4E2D10-4E23-46D9-A477-9E7B12087DA2}">
          <p14:sldIdLst>
            <p14:sldId id="263"/>
            <p14:sldId id="443"/>
            <p14:sldId id="264"/>
            <p14:sldId id="266"/>
            <p14:sldId id="267"/>
            <p14:sldId id="268"/>
            <p14:sldId id="269"/>
            <p14:sldId id="270"/>
            <p14:sldId id="271"/>
          </p14:sldIdLst>
        </p14:section>
        <p14:section name="Implemented Azure Solutions" id="{BD384306-B3A3-4B49-B66A-EAB0FC4CDF25}">
          <p14:sldIdLst>
            <p14:sldId id="359"/>
            <p14:sldId id="360"/>
            <p14:sldId id="361"/>
            <p14:sldId id="362"/>
            <p14:sldId id="363"/>
            <p14:sldId id="364"/>
          </p14:sldIdLst>
        </p14:section>
        <p14:section name="Serverless Architecture Styles" id="{4F70FE06-CE2E-4A65-9018-CF8B8A35A490}">
          <p14:sldIdLst>
            <p14:sldId id="272"/>
          </p14:sldIdLst>
        </p14:section>
        <p14:section name="Severless Architecture Styles - Microservices" id="{80E6BE1C-6001-4A15-99FE-5977194BC626}">
          <p14:sldIdLst>
            <p14:sldId id="278"/>
            <p14:sldId id="279"/>
            <p14:sldId id="280"/>
            <p14:sldId id="281"/>
            <p14:sldId id="282"/>
          </p14:sldIdLst>
        </p14:section>
        <p14:section name="Severless Architecture Styles - Event-Driven Archtiecture" id="{5789FD79-4C5A-450E-92D5-9C5CAE2D16C8}">
          <p14:sldIdLst>
            <p14:sldId id="273"/>
            <p14:sldId id="277"/>
            <p14:sldId id="275"/>
            <p14:sldId id="276"/>
            <p14:sldId id="274"/>
          </p14:sldIdLst>
        </p14:section>
        <p14:section name="Severless Architecture Styles - Workflow Orchestration" id="{0AE782E6-48CE-4600-8F1A-23109E2A875C}">
          <p14:sldIdLst>
            <p14:sldId id="288"/>
            <p14:sldId id="289"/>
            <p14:sldId id="290"/>
            <p14:sldId id="291"/>
            <p14:sldId id="292"/>
          </p14:sldIdLst>
        </p14:section>
        <p14:section name="Severless Architecture Styles - Scalable Web Applications" id="{CE04EF38-ED20-480D-B07E-D6C2A338A057}">
          <p14:sldIdLst>
            <p14:sldId id="283"/>
            <p14:sldId id="284"/>
            <p14:sldId id="285"/>
            <p14:sldId id="286"/>
            <p14:sldId id="287"/>
          </p14:sldIdLst>
        </p14:section>
        <p14:section name="Cloud Design Patterns" id="{2AA24C49-81A1-40B8-AC5B-695D8FA44E92}">
          <p14:sldIdLst>
            <p14:sldId id="293"/>
          </p14:sldIdLst>
        </p14:section>
        <p14:section name="Cloud Design Patterns - Event Sourcing" id="{5B5C21A4-9B8E-41FF-AF3B-76AC82462376}">
          <p14:sldIdLst>
            <p14:sldId id="294"/>
            <p14:sldId id="295"/>
            <p14:sldId id="296"/>
            <p14:sldId id="297"/>
            <p14:sldId id="298"/>
          </p14:sldIdLst>
        </p14:section>
        <p14:section name="Cloud Design Patterns - CQRS" id="{7F4418E5-545A-4B09-9CA7-0A2A6B1D3188}">
          <p14:sldIdLst>
            <p14:sldId id="299"/>
          </p14:sldIdLst>
        </p14:section>
        <p14:section name="Cloud Design Patterns - CQRS" id="{0C365084-FD42-4A1F-B3FC-1CEBFA2EDF67}">
          <p14:sldIdLst>
            <p14:sldId id="300"/>
            <p14:sldId id="301"/>
            <p14:sldId id="302"/>
            <p14:sldId id="303"/>
          </p14:sldIdLst>
        </p14:section>
        <p14:section name="Cloud Design Patterns - Retry" id="{D57D26A2-72DF-46DF-AD34-0AC4E2ADA4DF}">
          <p14:sldIdLst>
            <p14:sldId id="304"/>
          </p14:sldIdLst>
        </p14:section>
        <p14:section name="Cloud Design Patterns - Retry" id="{5EF515D6-A473-4E7A-8C81-703FC4021DA1}">
          <p14:sldIdLst>
            <p14:sldId id="305"/>
            <p14:sldId id="306"/>
            <p14:sldId id="307"/>
            <p14:sldId id="308"/>
          </p14:sldIdLst>
        </p14:section>
        <p14:section name="Cloud Design Patterns - Circuit Breaker" id="{C4936655-BE8A-42AB-B046-7B275BC8CF2B}">
          <p14:sldIdLst>
            <p14:sldId id="309"/>
            <p14:sldId id="310"/>
            <p14:sldId id="311"/>
            <p14:sldId id="312"/>
            <p14:sldId id="313"/>
          </p14:sldIdLst>
        </p14:section>
        <p14:section name="Cloud Design Patterns- External Configuration" id="{478FA489-DFE2-4150-AB8E-56014878A045}">
          <p14:sldIdLst>
            <p14:sldId id="314"/>
            <p14:sldId id="315"/>
            <p14:sldId id="316"/>
            <p14:sldId id="317"/>
            <p14:sldId id="318"/>
            <p14:sldId id="319"/>
          </p14:sldIdLst>
        </p14:section>
        <p14:section name="Software Design Patterns" id="{98692227-3577-4E33-9DFB-9EDECEEF3E70}">
          <p14:sldIdLst>
            <p14:sldId id="320"/>
          </p14:sldIdLst>
        </p14:section>
        <p14:section name="Software Design Patterns - Function Composition" id="{9D2CD5AF-D4F8-4A9B-A1BE-AF4C08871A14}">
          <p14:sldIdLst>
            <p14:sldId id="321"/>
            <p14:sldId id="322"/>
            <p14:sldId id="323"/>
            <p14:sldId id="324"/>
            <p14:sldId id="325"/>
          </p14:sldIdLst>
        </p14:section>
        <p14:section name="Software Design Patterns - Saga Pattern" id="{FCB760BD-33AF-4C67-8A0C-504E0A91CE78}">
          <p14:sldIdLst>
            <p14:sldId id="326"/>
            <p14:sldId id="327"/>
            <p14:sldId id="328"/>
            <p14:sldId id="329"/>
            <p14:sldId id="330"/>
          </p14:sldIdLst>
        </p14:section>
        <p14:section name="Software Design Patterns - Event-Driven Pattern" id="{4D52B3B1-F15C-475C-9E2B-A99EA3ADDDD5}">
          <p14:sldIdLst>
            <p14:sldId id="331"/>
            <p14:sldId id="332"/>
            <p14:sldId id="333"/>
            <p14:sldId id="334"/>
            <p14:sldId id="335"/>
          </p14:sldIdLst>
        </p14:section>
        <p14:section name="Software Design Patterns - Asynchronous Messaging" id="{28229E71-022C-4B5F-BE73-44189EA2D840}">
          <p14:sldIdLst>
            <p14:sldId id="336"/>
            <p14:sldId id="337"/>
            <p14:sldId id="338"/>
            <p14:sldId id="339"/>
            <p14:sldId id="340"/>
          </p14:sldIdLst>
        </p14:section>
        <p14:section name="Microsoft Azure Serverless Services" id="{620C486B-4A24-447A-BF1F-6F4635E87781}">
          <p14:sldIdLst>
            <p14:sldId id="341"/>
            <p14:sldId id="343"/>
            <p14:sldId id="344"/>
            <p14:sldId id="350"/>
            <p14:sldId id="351"/>
            <p14:sldId id="352"/>
            <p14:sldId id="345"/>
            <p14:sldId id="353"/>
            <p14:sldId id="354"/>
            <p14:sldId id="355"/>
            <p14:sldId id="356"/>
            <p14:sldId id="357"/>
            <p14:sldId id="358"/>
          </p14:sldIdLst>
        </p14:section>
        <p14:section name="New and Upcoming - ACA" id="{B1DB3E4C-C31D-4EAF-8930-00530221DA29}">
          <p14:sldIdLst>
            <p14:sldId id="392"/>
            <p14:sldId id="394"/>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Lst>
        </p14:section>
        <p14:section name="New and Upcoming - Azure Functions" id="{49ADE1A6-C9B3-4B7C-80BF-B593FB260453}">
          <p14:sldIdLst>
            <p14:sldId id="420"/>
            <p14:sldId id="422"/>
            <p14:sldId id="423"/>
            <p14:sldId id="424"/>
            <p14:sldId id="425"/>
            <p14:sldId id="426"/>
            <p14:sldId id="427"/>
            <p14:sldId id="428"/>
            <p14:sldId id="429"/>
            <p14:sldId id="430"/>
            <p14:sldId id="431"/>
            <p14:sldId id="432"/>
            <p14:sldId id="433"/>
            <p14:sldId id="434"/>
            <p14:sldId id="435"/>
            <p14:sldId id="436"/>
            <p14:sldId id="448"/>
            <p14:sldId id="437"/>
            <p14:sldId id="438"/>
            <p14:sldId id="439"/>
            <p14:sldId id="440"/>
            <p14:sldId id="441"/>
            <p14:sldId id="442"/>
          </p14:sldIdLst>
        </p14:section>
        <p14:section name="Closing" id="{A572DFA0-35B8-4D76-9541-60A236572FA1}">
          <p14:sldIdLst>
            <p14:sldId id="447"/>
            <p14:sldId id="444"/>
            <p14:sldId id="445"/>
            <p14:sldId id="446"/>
            <p14:sldId id="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4892"/>
    <a:srgbClr val="EA7EB1"/>
    <a:srgbClr val="A51F81"/>
    <a:srgbClr val="9E5091"/>
    <a:srgbClr val="BF338A"/>
    <a:srgbClr val="444E8A"/>
    <a:srgbClr val="E668A4"/>
    <a:srgbClr val="E25196"/>
    <a:srgbClr val="DD5196"/>
    <a:srgbClr val="D241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55" autoAdjust="0"/>
    <p:restoredTop sz="54694" autoAdjust="0"/>
  </p:normalViewPr>
  <p:slideViewPr>
    <p:cSldViewPr snapToGrid="0">
      <p:cViewPr varScale="1">
        <p:scale>
          <a:sx n="85" d="100"/>
          <a:sy n="85" d="100"/>
        </p:scale>
        <p:origin x="1272"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372E7-ED8D-4C20-B1B0-93E7FEB73A2A}" type="datetimeFigureOut">
              <a:rPr lang="en-US" smtClean="0"/>
              <a:t>10/15/2024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BD24D-6DAF-44D7-B060-FF47AF7E0F8C}" type="slidenum">
              <a:rPr lang="en-US" smtClean="0"/>
              <a:t>‹#›</a:t>
            </a:fld>
            <a:endParaRPr lang="en-US" dirty="0"/>
          </a:p>
        </p:txBody>
      </p:sp>
    </p:spTree>
    <p:extLst>
      <p:ext uri="{BB962C8B-B14F-4D97-AF65-F5344CB8AC3E}">
        <p14:creationId xmlns:p14="http://schemas.microsoft.com/office/powerpoint/2010/main" val="695310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a:t>
            </a:fld>
            <a:endParaRPr lang="en-US" dirty="0"/>
          </a:p>
        </p:txBody>
      </p:sp>
    </p:spTree>
    <p:extLst>
      <p:ext uri="{BB962C8B-B14F-4D97-AF65-F5344CB8AC3E}">
        <p14:creationId xmlns:p14="http://schemas.microsoft.com/office/powerpoint/2010/main" val="333250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architectures enable rapid development and deployment of applications, allowing developers to focus on innovation rather than infrastructure management. Developers can build event-driven, microservices-based architectures that scale effortlessly and adapt to changing business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In conclusion, serverless computing offers a myriad of benefits, including scalability, cost-efficiency, developer productivity, high availability, and rapid development. By harnessing the power of serverless architectures, organizations can unlock new opportunities, drive innovation, and achieve their business objectives with greater agility and efficiency.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21</a:t>
            </a:fld>
            <a:endParaRPr lang="en-US" dirty="0"/>
          </a:p>
        </p:txBody>
      </p:sp>
    </p:spTree>
    <p:extLst>
      <p:ext uri="{BB962C8B-B14F-4D97-AF65-F5344CB8AC3E}">
        <p14:creationId xmlns:p14="http://schemas.microsoft.com/office/powerpoint/2010/main" val="28960885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129</a:t>
            </a:fld>
            <a:endParaRPr lang="en-US" dirty="0"/>
          </a:p>
        </p:txBody>
      </p:sp>
    </p:spTree>
    <p:extLst>
      <p:ext uri="{BB962C8B-B14F-4D97-AF65-F5344CB8AC3E}">
        <p14:creationId xmlns:p14="http://schemas.microsoft.com/office/powerpoint/2010/main" val="17205072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130</a:t>
            </a:fld>
            <a:endParaRPr lang="en-US" dirty="0"/>
          </a:p>
        </p:txBody>
      </p:sp>
    </p:spTree>
    <p:extLst>
      <p:ext uri="{BB962C8B-B14F-4D97-AF65-F5344CB8AC3E}">
        <p14:creationId xmlns:p14="http://schemas.microsoft.com/office/powerpoint/2010/main" val="22637249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131</a:t>
            </a:fld>
            <a:endParaRPr lang="en-US" dirty="0"/>
          </a:p>
        </p:txBody>
      </p:sp>
    </p:spTree>
    <p:extLst>
      <p:ext uri="{BB962C8B-B14F-4D97-AF65-F5344CB8AC3E}">
        <p14:creationId xmlns:p14="http://schemas.microsoft.com/office/powerpoint/2010/main" val="38757813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Postges database but I'm also adding a Postges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podman. This is a huge save of time where developers getting up and running on their local machine.</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132</a:t>
            </a:fld>
            <a:endParaRPr lang="en-US" dirty="0"/>
          </a:p>
        </p:txBody>
      </p:sp>
    </p:spTree>
    <p:extLst>
      <p:ext uri="{BB962C8B-B14F-4D97-AF65-F5344CB8AC3E}">
        <p14:creationId xmlns:p14="http://schemas.microsoft.com/office/powerpoint/2010/main" val="13339639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Now on top of that there's another package that you integrate directly into your applications so if you want to add caching for example into your back end or your front end you may add in the Redis output caching integration into your Blazor application. Here that's what I've done and I've simply added a single line of code to say add Redis output cache with the same key that I configured earlier so it can go through service discovery. Now these client integrations not just add Redis connectivity into your application but they also use smart defaults such as adding retries health checks logging and additional telemetry that we will be able to visualize into the dashboard.</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133</a:t>
            </a:fld>
            <a:endParaRPr lang="en-US" dirty="0"/>
          </a:p>
        </p:txBody>
      </p:sp>
    </p:spTree>
    <p:extLst>
      <p:ext uri="{BB962C8B-B14F-4D97-AF65-F5344CB8AC3E}">
        <p14:creationId xmlns:p14="http://schemas.microsoft.com/office/powerpoint/2010/main" val="13596846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134</a:t>
            </a:fld>
            <a:endParaRPr lang="en-US" dirty="0"/>
          </a:p>
        </p:txBody>
      </p:sp>
    </p:spTree>
    <p:extLst>
      <p:ext uri="{BB962C8B-B14F-4D97-AF65-F5344CB8AC3E}">
        <p14:creationId xmlns:p14="http://schemas.microsoft.com/office/powerpoint/2010/main" val="37362438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135</a:t>
            </a:fld>
            <a:endParaRPr lang="en-US" dirty="0"/>
          </a:p>
        </p:txBody>
      </p:sp>
    </p:spTree>
    <p:extLst>
      <p:ext uri="{BB962C8B-B14F-4D97-AF65-F5344CB8AC3E}">
        <p14:creationId xmlns:p14="http://schemas.microsoft.com/office/powerpoint/2010/main" val="11540571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136</a:t>
            </a:fld>
            <a:endParaRPr lang="en-US" dirty="0"/>
          </a:p>
        </p:txBody>
      </p:sp>
    </p:spTree>
    <p:extLst>
      <p:ext uri="{BB962C8B-B14F-4D97-AF65-F5344CB8AC3E}">
        <p14:creationId xmlns:p14="http://schemas.microsoft.com/office/powerpoint/2010/main" val="6902274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u="sng" dirty="0">
                <a:solidFill>
                  <a:srgbClr val="333333"/>
                </a:solidFill>
                <a:effectLst/>
                <a:highlight>
                  <a:srgbClr val="FFFFFF"/>
                </a:highlight>
                <a:latin typeface="SegoeUI"/>
              </a:rPr>
              <a:t>Always ready instances</a:t>
            </a:r>
          </a:p>
          <a:p>
            <a:pPr algn="l">
              <a:buFont typeface="Arial" panose="020B0604020202020204" pitchFamily="34" charset="0"/>
              <a:buNone/>
            </a:pPr>
            <a:r>
              <a:rPr lang="en-US" b="0" i="0" dirty="0">
                <a:solidFill>
                  <a:srgbClr val="333333"/>
                </a:solidFill>
                <a:effectLst/>
                <a:highlight>
                  <a:srgbClr val="FFFFFF"/>
                </a:highlight>
                <a:latin typeface="SegoeUI"/>
              </a:rPr>
              <a:t>Flex Consumption includes an optional Always Ready feature, that allow you to select instances to be always running and assigned to each of your per-function scale groups or individual functions. This is a great option for scenarios where you need to have a minimum number of instances always ready to handle requests, for example, to reduce your application's cold start latency.</a:t>
            </a:r>
          </a:p>
          <a:p>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140</a:t>
            </a:fld>
            <a:endParaRPr lang="en-US" dirty="0"/>
          </a:p>
        </p:txBody>
      </p:sp>
    </p:spTree>
    <p:extLst>
      <p:ext uri="{BB962C8B-B14F-4D97-AF65-F5344CB8AC3E}">
        <p14:creationId xmlns:p14="http://schemas.microsoft.com/office/powerpoint/2010/main" val="7025688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highlight>
                  <a:srgbClr val="FFFFFF"/>
                </a:highlight>
                <a:latin typeface="-apple-system"/>
              </a:rPr>
              <a:t>Flex Consumption includes an Always Ready feature, that allow you to select a number of instances to be always running and assigned to each of your per-function scale groups or functions. This is a great option for scenarios where you need to have a minimum number of instances always ready to handle requests, for example, to reduce your application's cold start latency. The default is 0 (zero).</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For example, if you set always ready to 2 for your HTTP group of functions, the platform will keep 2 instances always running and assigned to your app for your HTTP functions in the app. Those instances will be processing your function executions, but depending on concurrency settings, the platform will scale beyond those two instances with on-demand instances.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141</a:t>
            </a:fld>
            <a:endParaRPr lang="en-US" dirty="0"/>
          </a:p>
        </p:txBody>
      </p:sp>
    </p:spTree>
    <p:extLst>
      <p:ext uri="{BB962C8B-B14F-4D97-AF65-F5344CB8AC3E}">
        <p14:creationId xmlns:p14="http://schemas.microsoft.com/office/powerpoint/2010/main" val="1412612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28</a:t>
            </a:fld>
            <a:endParaRPr lang="en-US" dirty="0"/>
          </a:p>
        </p:txBody>
      </p:sp>
    </p:spTree>
    <p:extLst>
      <p:ext uri="{BB962C8B-B14F-4D97-AF65-F5344CB8AC3E}">
        <p14:creationId xmlns:p14="http://schemas.microsoft.com/office/powerpoint/2010/main" val="40463821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Flex Consumption expands on the traditional benefits of the Consumption plan by adding support for virtual network integration. When your apps run in a Flex Consumption plan, they can connect to other Azure services secured inside a virtual network. This allows you to take advantage of serverless billing and scale, together with the scale and throughput benefits of the Consumption plan.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142</a:t>
            </a:fld>
            <a:endParaRPr lang="en-US" dirty="0"/>
          </a:p>
        </p:txBody>
      </p:sp>
    </p:spTree>
    <p:extLst>
      <p:ext uri="{BB962C8B-B14F-4D97-AF65-F5344CB8AC3E}">
        <p14:creationId xmlns:p14="http://schemas.microsoft.com/office/powerpoint/2010/main" val="10122965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VNet integration includes:</a:t>
            </a:r>
          </a:p>
          <a:p>
            <a:pPr marL="171450" indent="-171450">
              <a:buFont typeface="Arial" panose="020B0604020202020204" pitchFamily="34" charset="0"/>
              <a:buChar char="•"/>
            </a:pPr>
            <a:r>
              <a:rPr lang="en-US" dirty="0"/>
              <a:t>Inbound private endpoints</a:t>
            </a:r>
          </a:p>
          <a:p>
            <a:pPr marL="171450" indent="-171450">
              <a:buFont typeface="Arial" panose="020B0604020202020204" pitchFamily="34" charset="0"/>
              <a:buChar char="•"/>
            </a:pPr>
            <a:r>
              <a:rPr lang="en-US" dirty="0"/>
              <a:t>Virtual Network integration</a:t>
            </a:r>
          </a:p>
          <a:p>
            <a:pPr marL="171450" indent="-171450">
              <a:buFont typeface="Arial" panose="020B0604020202020204" pitchFamily="34" charset="0"/>
              <a:buChar char="•"/>
            </a:pPr>
            <a:r>
              <a:rPr lang="en-US" dirty="0"/>
              <a:t>Virtual Network Triggers (non-HTTP)</a:t>
            </a:r>
          </a:p>
          <a:p>
            <a:pPr marL="171450" indent="-171450">
              <a:buFont typeface="Arial" panose="020B0604020202020204" pitchFamily="34" charset="0"/>
              <a:buChar char="•"/>
            </a:pPr>
            <a:r>
              <a:rPr lang="en-US" dirty="0"/>
              <a:t>Hybrid connections (Windows only)</a:t>
            </a:r>
          </a:p>
          <a:p>
            <a:pPr marL="171450" indent="-171450">
              <a:buFontTx/>
              <a:buChar char="-"/>
            </a:pPr>
            <a:endParaRPr lang="en-US" dirty="0"/>
          </a:p>
          <a:p>
            <a:endParaRPr lang="en-US" dirty="0"/>
          </a:p>
          <a:p>
            <a:r>
              <a:rPr lang="en-US" dirty="0"/>
              <a:t>There are no extra costs for VNet support in Flex Consumption.</a:t>
            </a:r>
            <a:endParaRPr lang="en-US" b="0" i="0" dirty="0">
              <a:solidFill>
                <a:srgbClr val="333333"/>
              </a:solidFill>
              <a:effectLst/>
              <a:highlight>
                <a:srgbClr val="FFFFFF"/>
              </a:highlight>
              <a:latin typeface="SegoeUI"/>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143</a:t>
            </a:fld>
            <a:endParaRPr lang="en-US" dirty="0"/>
          </a:p>
        </p:txBody>
      </p:sp>
    </p:spTree>
    <p:extLst>
      <p:ext uri="{BB962C8B-B14F-4D97-AF65-F5344CB8AC3E}">
        <p14:creationId xmlns:p14="http://schemas.microsoft.com/office/powerpoint/2010/main" val="34609575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SegoeUI"/>
              </a:rPr>
              <a:t>In Flex Consumption, there are multiple choices for instance memory size.</a:t>
            </a:r>
          </a:p>
          <a:p>
            <a:endParaRPr lang="en-US" b="0" i="0" dirty="0">
              <a:solidFill>
                <a:srgbClr val="333333"/>
              </a:solidFill>
              <a:effectLst/>
              <a:highlight>
                <a:srgbClr val="FFFFFF"/>
              </a:highlight>
              <a:latin typeface="SegoeUI"/>
            </a:endParaRPr>
          </a:p>
          <a:p>
            <a:r>
              <a:rPr lang="en-US" b="0" i="0" dirty="0">
                <a:solidFill>
                  <a:srgbClr val="333333"/>
                </a:solidFill>
                <a:effectLst/>
                <a:highlight>
                  <a:srgbClr val="FFFFFF"/>
                </a:highlight>
                <a:latin typeface="SegoeUI"/>
              </a:rPr>
              <a:t>The preview starts with 2048 MB and 4096 MB, and more instance sizes will be added in the future.</a:t>
            </a:r>
          </a:p>
          <a:p>
            <a:endParaRPr lang="en-US" b="0" i="0" dirty="0">
              <a:solidFill>
                <a:srgbClr val="333333"/>
              </a:solidFill>
              <a:effectLst/>
              <a:highlight>
                <a:srgbClr val="FFFFFF"/>
              </a:highlight>
              <a:latin typeface="SegoeUI"/>
            </a:endParaRPr>
          </a:p>
          <a:p>
            <a:r>
              <a:rPr lang="en-US" b="0" i="0" dirty="0">
                <a:solidFill>
                  <a:srgbClr val="333333"/>
                </a:solidFill>
                <a:effectLst/>
                <a:highlight>
                  <a:srgbClr val="FFFFFF"/>
                </a:highlight>
                <a:latin typeface="SegoeUI"/>
              </a:rPr>
              <a:t>The default is 2048-Mb</a:t>
            </a:r>
          </a:p>
          <a:p>
            <a:endParaRPr lang="en-US" b="0" i="0" dirty="0">
              <a:solidFill>
                <a:srgbClr val="333333"/>
              </a:solidFill>
              <a:effectLst/>
              <a:highlight>
                <a:srgbClr val="FFFFFF"/>
              </a:highlight>
              <a:latin typeface="SegoeUI"/>
            </a:endParaRPr>
          </a:p>
          <a:p>
            <a:r>
              <a:rPr lang="en-US" b="0" i="0" dirty="0">
                <a:solidFill>
                  <a:srgbClr val="333333"/>
                </a:solidFill>
                <a:effectLst/>
                <a:highlight>
                  <a:srgbClr val="FFFFFF"/>
                </a:highlight>
                <a:latin typeface="SegoeUI"/>
              </a:rPr>
              <a:t>You can change instance memory size at any time</a:t>
            </a:r>
          </a:p>
          <a:p>
            <a:endParaRPr lang="en-US" b="0" i="0" dirty="0">
              <a:solidFill>
                <a:srgbClr val="333333"/>
              </a:solidFill>
              <a:effectLst/>
              <a:highlight>
                <a:srgbClr val="FFFFFF"/>
              </a:highlight>
              <a:latin typeface="SegoeUI"/>
            </a:endParaRPr>
          </a:p>
          <a:p>
            <a:r>
              <a:rPr lang="en-US" b="0" i="0" dirty="0">
                <a:solidFill>
                  <a:srgbClr val="333333"/>
                </a:solidFill>
                <a:effectLst/>
                <a:highlight>
                  <a:srgbClr val="FFFFFF"/>
                </a:highlight>
                <a:latin typeface="SegoeUI"/>
              </a:rPr>
              <a:t>The larger the memory, the more each instance can handle—heavier executions or more concurrency—depending on your workload.</a:t>
            </a:r>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144</a:t>
            </a:fld>
            <a:endParaRPr lang="en-US" dirty="0"/>
          </a:p>
        </p:txBody>
      </p:sp>
    </p:spTree>
    <p:extLst>
      <p:ext uri="{BB962C8B-B14F-4D97-AF65-F5344CB8AC3E}">
        <p14:creationId xmlns:p14="http://schemas.microsoft.com/office/powerpoint/2010/main" val="13880861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Concurrency, in the context of function apps, refers to the number of parallel requests (executions) that each instance of your function app can handle.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highlight>
                <a:srgbClr val="FFFFFF"/>
              </a:highlight>
              <a:latin typeface="Segoe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With Flex Consumption, you can set the number of concurrent functions that will execute within a function app instance regardless of whether the functions are processing HTTP or non-HTTP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highlight>
                <a:srgbClr val="FFFFFF"/>
              </a:highlight>
              <a:latin typeface="Segoe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Concurrency directly affects your app's scale because at lower concurrency levels, you need more instances to handle the event-driven demand for a function.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145</a:t>
            </a:fld>
            <a:endParaRPr lang="en-US" dirty="0"/>
          </a:p>
        </p:txBody>
      </p:sp>
    </p:spTree>
    <p:extLst>
      <p:ext uri="{BB962C8B-B14F-4D97-AF65-F5344CB8AC3E}">
        <p14:creationId xmlns:p14="http://schemas.microsoft.com/office/powerpoint/2010/main" val="3803873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33333"/>
                </a:solidFill>
                <a:effectLst/>
                <a:highlight>
                  <a:srgbClr val="FFFFFF"/>
                </a:highlight>
                <a:latin typeface="SegoeUI"/>
              </a:rPr>
              <a:t>Flex Consumption introduces per-function scaling, which scales function groups and individual functions independently without changes to your code. This is an important feature that ensures the deterministic scaling of your app. You don't need to change your code or configuration; per-function scaling will work as a platform feature.</a:t>
            </a:r>
          </a:p>
          <a:p>
            <a:endParaRPr lang="en-US" dirty="0"/>
          </a:p>
          <a:p>
            <a:r>
              <a:rPr lang="en-US" dirty="0"/>
              <a:t>The Flex Consumption plan empowers you to improve the scale performance of your apps with various trigger types. It provides a more deterministic way of scaling your app on a per-function basis, giving you the control you need.</a:t>
            </a:r>
          </a:p>
          <a:p>
            <a:endParaRPr lang="en-US" dirty="0"/>
          </a:p>
          <a:p>
            <a:r>
              <a:rPr lang="en-US" dirty="0"/>
              <a:t>This </a:t>
            </a:r>
            <a:r>
              <a:rPr lang="en-US" i="1" dirty="0"/>
              <a:t>per-function scaling</a:t>
            </a:r>
            <a:r>
              <a:rPr lang="en-US" b="0" i="0" dirty="0"/>
              <a:t> behavior is a part of the hosting platform, so you do not need to configure you app or change the code.</a:t>
            </a:r>
          </a:p>
          <a:p>
            <a:endParaRPr lang="en-US" b="0" i="0" dirty="0"/>
          </a:p>
          <a:p>
            <a:r>
              <a:rPr lang="en-US" b="0" i="0" dirty="0"/>
              <a:t>In per function scaling, HTTP, Blob (Event Grid), and Durable triggers are special cases.  All HTTP-triggered functions are grouped and scale together in the same instances, and all Durable triggered functions (Orchestration, Activity, or Entity triggers) are grouped and scale together in the same instances. All other functions in the app are scaled individually.</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147</a:t>
            </a:fld>
            <a:endParaRPr lang="en-US" dirty="0"/>
          </a:p>
        </p:txBody>
      </p:sp>
    </p:spTree>
    <p:extLst>
      <p:ext uri="{BB962C8B-B14F-4D97-AF65-F5344CB8AC3E}">
        <p14:creationId xmlns:p14="http://schemas.microsoft.com/office/powerpoint/2010/main" val="292893895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 triggered functions </a:t>
            </a:r>
            <a:r>
              <a:rPr lang="en-US" b="1" dirty="0"/>
              <a:t>Function 1</a:t>
            </a:r>
            <a:r>
              <a:rPr lang="en-US" b="0" dirty="0"/>
              <a:t> and </a:t>
            </a:r>
            <a:r>
              <a:rPr lang="en-US" b="1" dirty="0"/>
              <a:t>Function 2</a:t>
            </a:r>
            <a:r>
              <a:rPr lang="en-US" b="0" dirty="0"/>
              <a:t> will have their own instances and scale together</a:t>
            </a:r>
          </a:p>
          <a:p>
            <a:pPr marL="171450" indent="-171450">
              <a:buFontTx/>
              <a:buChar char="-"/>
            </a:pPr>
            <a:r>
              <a:rPr lang="en-US" b="0" dirty="0"/>
              <a:t>Durable triggered functions </a:t>
            </a:r>
            <a:r>
              <a:rPr lang="en-US" b="1" dirty="0"/>
              <a:t>Function 3</a:t>
            </a:r>
            <a:r>
              <a:rPr lang="en-US" b="0" dirty="0"/>
              <a:t> and </a:t>
            </a:r>
            <a:r>
              <a:rPr lang="en-US" b="1" dirty="0"/>
              <a:t>Function 4</a:t>
            </a:r>
            <a:r>
              <a:rPr lang="en-US" b="0" dirty="0"/>
              <a:t> will have their own instances and scale together accordingly</a:t>
            </a:r>
          </a:p>
          <a:p>
            <a:pPr marL="171450" indent="-171450">
              <a:buFontTx/>
              <a:buChar char="-"/>
            </a:pPr>
            <a:r>
              <a:rPr lang="en-US" b="0" dirty="0"/>
              <a:t>Service Bus trigger </a:t>
            </a:r>
            <a:r>
              <a:rPr lang="en-US" b="1" dirty="0"/>
              <a:t>Function 5</a:t>
            </a:r>
            <a:r>
              <a:rPr lang="en-US" b="0" dirty="0"/>
              <a:t> will have its own instances and scale by itself</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Service Bus trigger </a:t>
            </a:r>
            <a:r>
              <a:rPr lang="en-US" b="1" dirty="0"/>
              <a:t>Function 6</a:t>
            </a:r>
            <a:r>
              <a:rPr lang="en-US" b="0" dirty="0"/>
              <a:t> will have its own instances and scale by itself</a:t>
            </a:r>
          </a:p>
          <a:p>
            <a:pPr marL="171450" indent="-171450">
              <a:buFontTx/>
              <a:buChar char="-"/>
            </a:pPr>
            <a:r>
              <a:rPr lang="en-US" b="0" dirty="0"/>
              <a:t>Event Hubs trigger </a:t>
            </a:r>
            <a:r>
              <a:rPr lang="en-US" b="1" dirty="0"/>
              <a:t>Function 7</a:t>
            </a:r>
            <a:r>
              <a:rPr lang="en-US" b="0" dirty="0"/>
              <a:t> will have its own instances ands cale by itself</a:t>
            </a:r>
          </a:p>
        </p:txBody>
      </p:sp>
      <p:sp>
        <p:nvSpPr>
          <p:cNvPr id="4" name="Slide Number Placeholder 3"/>
          <p:cNvSpPr>
            <a:spLocks noGrp="1"/>
          </p:cNvSpPr>
          <p:nvPr>
            <p:ph type="sldNum" sz="quarter" idx="5"/>
          </p:nvPr>
        </p:nvSpPr>
        <p:spPr/>
        <p:txBody>
          <a:bodyPr/>
          <a:lstStyle/>
          <a:p>
            <a:fld id="{D72BD24D-6DAF-44D7-B060-FF47AF7E0F8C}" type="slidenum">
              <a:rPr lang="en-US" smtClean="0"/>
              <a:t>148</a:t>
            </a:fld>
            <a:endParaRPr lang="en-US" dirty="0"/>
          </a:p>
        </p:txBody>
      </p:sp>
    </p:spTree>
    <p:extLst>
      <p:ext uri="{BB962C8B-B14F-4D97-AF65-F5344CB8AC3E}">
        <p14:creationId xmlns:p14="http://schemas.microsoft.com/office/powerpoint/2010/main" val="15603638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The default scale limit set by client tools is 100, which can be changed up to 1000 instances per app.  Regular consumption function apps are restricted to a maximum of 200 instances.</a:t>
            </a:r>
          </a:p>
          <a:p>
            <a:endParaRPr lang="en-US" b="0" i="0" dirty="0">
              <a:solidFill>
                <a:srgbClr val="333333"/>
              </a:solidFill>
              <a:effectLst/>
              <a:highlight>
                <a:srgbClr val="FFFFFF"/>
              </a:highlight>
              <a:latin typeface="SegoeUI"/>
            </a:endParaRPr>
          </a:p>
          <a:p>
            <a:r>
              <a:rPr lang="en-US" b="1" i="0" u="sng" dirty="0">
                <a:solidFill>
                  <a:srgbClr val="333333"/>
                </a:solidFill>
                <a:effectLst/>
                <a:highlight>
                  <a:srgbClr val="FFFFFF"/>
                </a:highlight>
                <a:latin typeface="SegoeUI"/>
              </a:rPr>
              <a:t>Consideration:</a:t>
            </a:r>
            <a:endParaRPr lang="en-US" dirty="0"/>
          </a:p>
          <a:p>
            <a:r>
              <a:rPr lang="en-US" dirty="0"/>
              <a:t>During the public preview of Flex Consumption, each region in a given subscription has a memory limit of 512,000 MB (512 GB) for all instances of apps running on Flex Consumption in that region. This means each Azure Subscription can have, simultaneously in each region, a maximum of 250 instances at 2048 MB, 125 instances at 4096 MB, or any other combination of instance sizes and counts that is under 512,000 MB of total memory in the region. This information ensures you are fully informed about the maximum instance configurations.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149</a:t>
            </a:fld>
            <a:endParaRPr lang="en-US" dirty="0"/>
          </a:p>
        </p:txBody>
      </p:sp>
    </p:spTree>
    <p:extLst>
      <p:ext uri="{BB962C8B-B14F-4D97-AF65-F5344CB8AC3E}">
        <p14:creationId xmlns:p14="http://schemas.microsoft.com/office/powerpoint/2010/main" val="603294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In a recent large-scale test, GitHub was able to sustain nearly 1.6 million events processed per second using one Flex Consumption app triggering from a network restricted Event Hub</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150</a:t>
            </a:fld>
            <a:endParaRPr lang="en-US" dirty="0"/>
          </a:p>
        </p:txBody>
      </p:sp>
    </p:spTree>
    <p:extLst>
      <p:ext uri="{BB962C8B-B14F-4D97-AF65-F5344CB8AC3E}">
        <p14:creationId xmlns:p14="http://schemas.microsoft.com/office/powerpoint/2010/main" val="6785343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u="sng" dirty="0">
                <a:solidFill>
                  <a:srgbClr val="333333"/>
                </a:solidFill>
                <a:effectLst/>
                <a:highlight>
                  <a:srgbClr val="FFFFFF"/>
                </a:highlight>
                <a:latin typeface="SegoeUI"/>
              </a:rPr>
              <a:t>Azure Load Testing Integration</a:t>
            </a:r>
          </a:p>
          <a:p>
            <a:pPr algn="l">
              <a:buFont typeface="Arial" panose="020B0604020202020204" pitchFamily="34" charset="0"/>
              <a:buNone/>
            </a:pPr>
            <a:r>
              <a:rPr lang="en-US" b="0" i="0" dirty="0">
                <a:solidFill>
                  <a:srgbClr val="333333"/>
                </a:solidFill>
                <a:effectLst/>
                <a:highlight>
                  <a:srgbClr val="FFFFFF"/>
                </a:highlight>
                <a:latin typeface="SegoeUI"/>
              </a:rPr>
              <a:t>For all Function Apps, you should see a Performance section in the Azure portal, with a Load Testing option that lets you easily set up a load test against your HTTP-based functions. This is a great option for testing your HTTP workloads for Flex Consumption. Soon, there will be a Performance Tuner specific for Flex Consumption.</a:t>
            </a:r>
          </a:p>
          <a:p>
            <a:pPr algn="l">
              <a:buFont typeface="Arial" panose="020B0604020202020204" pitchFamily="34" charset="0"/>
              <a:buNone/>
            </a:pPr>
            <a:endParaRPr lang="en-US" b="0" i="0" dirty="0">
              <a:solidFill>
                <a:srgbClr val="333333"/>
              </a:solidFill>
              <a:effectLst/>
              <a:highlight>
                <a:srgbClr val="FFFFFF"/>
              </a:highlight>
              <a:latin typeface="SegoeUI"/>
            </a:endParaRPr>
          </a:p>
          <a:p>
            <a:pPr algn="l">
              <a:buFont typeface="Arial" panose="020B0604020202020204" pitchFamily="34" charset="0"/>
              <a:buNone/>
            </a:pPr>
            <a:r>
              <a:rPr lang="en-US" b="1" i="0" u="sng" dirty="0">
                <a:solidFill>
                  <a:srgbClr val="333333"/>
                </a:solidFill>
                <a:effectLst/>
                <a:highlight>
                  <a:srgbClr val="FFFFFF"/>
                </a:highlight>
                <a:latin typeface="SegoeUI"/>
              </a:rPr>
              <a:t>Open Telemetry Opt-In</a:t>
            </a:r>
          </a:p>
          <a:p>
            <a:pPr algn="l">
              <a:buFont typeface="Arial" panose="020B0604020202020204" pitchFamily="34" charset="0"/>
              <a:buNone/>
            </a:pPr>
            <a:r>
              <a:rPr lang="en-US" b="0" i="0" dirty="0">
                <a:solidFill>
                  <a:srgbClr val="333333"/>
                </a:solidFill>
                <a:effectLst/>
                <a:highlight>
                  <a:srgbClr val="FFFFFF"/>
                </a:highlight>
                <a:latin typeface="SegoeUI"/>
              </a:rPr>
              <a:t>Flex consumption apps can opt-in to emit platform logs, metrics, and traces using Open Telemetry semantics to Azure Application Insights or other OLTP-compliant endpoints. Configuring your Function worker code to do the same is also easy.</a:t>
            </a:r>
          </a:p>
          <a:p>
            <a:pPr algn="l">
              <a:buFont typeface="Arial" panose="020B0604020202020204" pitchFamily="34" charset="0"/>
              <a:buNone/>
            </a:pPr>
            <a:endParaRPr lang="en-US" b="0" i="0" dirty="0">
              <a:solidFill>
                <a:srgbClr val="333333"/>
              </a:solidFill>
              <a:effectLst/>
              <a:highlight>
                <a:srgbClr val="FFFFFF"/>
              </a:highlight>
              <a:latin typeface="SegoeUI"/>
            </a:endParaRPr>
          </a:p>
          <a:p>
            <a:pPr algn="l">
              <a:buFont typeface="Arial" panose="020B0604020202020204" pitchFamily="34" charset="0"/>
              <a:buNone/>
            </a:pPr>
            <a:r>
              <a:rPr lang="en-US" b="1" i="0" u="sng" dirty="0">
                <a:solidFill>
                  <a:srgbClr val="333333"/>
                </a:solidFill>
                <a:effectLst/>
                <a:highlight>
                  <a:srgbClr val="FFFFFF"/>
                </a:highlight>
                <a:latin typeface="SegoeUI"/>
              </a:rPr>
              <a:t>Long Execution Times</a:t>
            </a:r>
          </a:p>
          <a:p>
            <a:pPr algn="l">
              <a:buFont typeface="Arial" panose="020B0604020202020204" pitchFamily="34" charset="0"/>
              <a:buNone/>
            </a:pPr>
            <a:r>
              <a:rPr lang="en-US" b="0" i="0" dirty="0">
                <a:solidFill>
                  <a:srgbClr val="333333"/>
                </a:solidFill>
                <a:effectLst/>
                <a:highlight>
                  <a:srgbClr val="FFFFFF"/>
                </a:highlight>
                <a:latin typeface="SegoeUI"/>
              </a:rPr>
              <a:t>In Flex Consumption, the host does not enforce an execution time limit.</a:t>
            </a:r>
          </a:p>
        </p:txBody>
      </p:sp>
      <p:sp>
        <p:nvSpPr>
          <p:cNvPr id="4" name="Slide Number Placeholder 3"/>
          <p:cNvSpPr>
            <a:spLocks noGrp="1"/>
          </p:cNvSpPr>
          <p:nvPr>
            <p:ph type="sldNum" sz="quarter" idx="5"/>
          </p:nvPr>
        </p:nvSpPr>
        <p:spPr/>
        <p:txBody>
          <a:bodyPr/>
          <a:lstStyle/>
          <a:p>
            <a:fld id="{D72BD24D-6DAF-44D7-B060-FF47AF7E0F8C}" type="slidenum">
              <a:rPr lang="en-US" smtClean="0"/>
              <a:t>151</a:t>
            </a:fld>
            <a:endParaRPr lang="en-US" dirty="0"/>
          </a:p>
        </p:txBody>
      </p:sp>
    </p:spTree>
    <p:extLst>
      <p:ext uri="{BB962C8B-B14F-4D97-AF65-F5344CB8AC3E}">
        <p14:creationId xmlns:p14="http://schemas.microsoft.com/office/powerpoint/2010/main" val="15376756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highlight>
                  <a:srgbClr val="FFFFFF"/>
                </a:highlight>
                <a:latin typeface="Segoe UI" panose="020B0502040204020203" pitchFamily="34" charset="0"/>
              </a:rPr>
              <a:t>When creating your plan you can choose from a list of memory instance sizes. Azure Functions flex consumption plan is billed based on two modes:</a:t>
            </a:r>
          </a:p>
          <a:p>
            <a:pPr algn="l"/>
            <a:endParaRPr lang="en-US" b="0" i="0" dirty="0">
              <a:solidFill>
                <a:srgbClr val="4C4C51"/>
              </a:solidFill>
              <a:effectLst/>
              <a:highlight>
                <a:srgbClr val="FFFFFF"/>
              </a:highlight>
              <a:latin typeface="Segoe UI" panose="020B0502040204020203" pitchFamily="34" charset="0"/>
            </a:endParaRPr>
          </a:p>
          <a:p>
            <a:pPr algn="l">
              <a:buFont typeface="Arial" panose="020B0604020202020204" pitchFamily="34" charset="0"/>
              <a:buChar char="•"/>
            </a:pPr>
            <a:r>
              <a:rPr lang="en-US" b="1" i="0" dirty="0">
                <a:solidFill>
                  <a:srgbClr val="4C4C51"/>
                </a:solidFill>
                <a:effectLst/>
                <a:highlight>
                  <a:srgbClr val="FFFFFF"/>
                </a:highlight>
                <a:latin typeface="Segoe UI" panose="020B0502040204020203" pitchFamily="34" charset="0"/>
              </a:rPr>
              <a:t> On Demand</a:t>
            </a:r>
            <a:r>
              <a:rPr lang="en-US" b="0" i="0" dirty="0">
                <a:solidFill>
                  <a:srgbClr val="4C4C51"/>
                </a:solidFill>
                <a:effectLst/>
                <a:highlight>
                  <a:srgbClr val="FFFFFF"/>
                </a:highlight>
                <a:latin typeface="Segoe UI" panose="020B0502040204020203" pitchFamily="34" charset="0"/>
              </a:rPr>
              <a:t> – event driven instances scaled based on configured per instance concurrency. Billed only when instances are executing functions, with no minimum instance count required. You will be billed for the total amount of memory provisioned while each On-Demand instance is executing functions, and for the total number of executions.</a:t>
            </a:r>
          </a:p>
          <a:p>
            <a:pPr algn="l">
              <a:buFont typeface="Arial" panose="020B0604020202020204" pitchFamily="34" charset="0"/>
              <a:buChar char="•"/>
            </a:pPr>
            <a:endParaRPr lang="en-US" b="0" i="0" dirty="0">
              <a:solidFill>
                <a:srgbClr val="4C4C51"/>
              </a:solidFill>
              <a:effectLst/>
              <a:highlight>
                <a:srgbClr val="FFFFFF"/>
              </a:highlight>
              <a:latin typeface="Segoe UI" panose="020B0502040204020203" pitchFamily="34" charset="0"/>
            </a:endParaRPr>
          </a:p>
          <a:p>
            <a:pPr algn="l">
              <a:buFont typeface="Arial" panose="020B0604020202020204" pitchFamily="34" charset="0"/>
              <a:buChar char="•"/>
            </a:pPr>
            <a:r>
              <a:rPr lang="en-US" b="1" i="0" dirty="0">
                <a:solidFill>
                  <a:srgbClr val="4C4C51"/>
                </a:solidFill>
                <a:effectLst/>
                <a:highlight>
                  <a:srgbClr val="FFFFFF"/>
                </a:highlight>
                <a:latin typeface="Segoe UI" panose="020B0502040204020203" pitchFamily="34" charset="0"/>
              </a:rPr>
              <a:t> Always Ready</a:t>
            </a:r>
            <a:r>
              <a:rPr lang="en-US" b="0" i="0" dirty="0">
                <a:solidFill>
                  <a:srgbClr val="4C4C51"/>
                </a:solidFill>
                <a:effectLst/>
                <a:highlight>
                  <a:srgbClr val="FFFFFF"/>
                </a:highlight>
                <a:latin typeface="Segoe UI" panose="020B0502040204020203" pitchFamily="34" charset="0"/>
              </a:rPr>
              <a:t> – an optional number of instances that can be configured to be always enabled and assigned to different triggers and functions of the app. You will be billed for the total amount of memory provisioned for a baseline while each Always Ready instance is idle; for the total amount of memory provisioned for the execution time each Always Ready instance is executing functions; and for the total number of executions.</a:t>
            </a:r>
          </a:p>
        </p:txBody>
      </p:sp>
      <p:sp>
        <p:nvSpPr>
          <p:cNvPr id="4" name="Slide Number Placeholder 3"/>
          <p:cNvSpPr>
            <a:spLocks noGrp="1"/>
          </p:cNvSpPr>
          <p:nvPr>
            <p:ph type="sldNum" sz="quarter" idx="5"/>
          </p:nvPr>
        </p:nvSpPr>
        <p:spPr/>
        <p:txBody>
          <a:bodyPr/>
          <a:lstStyle/>
          <a:p>
            <a:fld id="{D72BD24D-6DAF-44D7-B060-FF47AF7E0F8C}" type="slidenum">
              <a:rPr lang="en-US" smtClean="0"/>
              <a:t>154</a:t>
            </a:fld>
            <a:endParaRPr lang="en-US" dirty="0"/>
          </a:p>
        </p:txBody>
      </p:sp>
    </p:spTree>
    <p:extLst>
      <p:ext uri="{BB962C8B-B14F-4D97-AF65-F5344CB8AC3E}">
        <p14:creationId xmlns:p14="http://schemas.microsoft.com/office/powerpoint/2010/main" val="2118622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Microservices Architecture is a modern architectural style that structures an application as a collection of loosely coupled, independently deployable services that allow for building scalable, maintainable, and resilient applications.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Microservices Architecture breaks down monolithic applications into smaller, manageable services, each responsible for a specific business capability. These services communicate with each other through lightweight protocols, such as HTTP or messaging queues, and can be developed, deployed, and scaled independently. Microservices promote flexibility, scalability, and agility, as they enable teams to work on different services concurrently and adopt technologies best suited for each service.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29</a:t>
            </a:fld>
            <a:endParaRPr lang="en-US" dirty="0"/>
          </a:p>
        </p:txBody>
      </p:sp>
    </p:spTree>
    <p:extLst>
      <p:ext uri="{BB962C8B-B14F-4D97-AF65-F5344CB8AC3E}">
        <p14:creationId xmlns:p14="http://schemas.microsoft.com/office/powerpoint/2010/main" val="34277331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333333"/>
                </a:solidFill>
                <a:effectLst/>
                <a:highlight>
                  <a:srgbClr val="FFFFFF"/>
                </a:highlight>
                <a:latin typeface="SegoeUI"/>
              </a:rPr>
              <a:t>Normal Scenario</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3 Million Executions per 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Each execution taking 1-second and using 512-Mb</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$18.00 per month</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155</a:t>
            </a:fld>
            <a:endParaRPr lang="en-US" dirty="0"/>
          </a:p>
        </p:txBody>
      </p:sp>
    </p:spTree>
    <p:extLst>
      <p:ext uri="{BB962C8B-B14F-4D97-AF65-F5344CB8AC3E}">
        <p14:creationId xmlns:p14="http://schemas.microsoft.com/office/powerpoint/2010/main" val="28630438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333333"/>
                </a:solidFill>
                <a:effectLst/>
                <a:highlight>
                  <a:srgbClr val="FFFFFF"/>
                </a:highlight>
                <a:latin typeface="SegoeUI"/>
              </a:rPr>
              <a:t>Scenario (without Always Ready)</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3-Million Executions per 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Each execution taking 1-second and using 2048-Mb</a:t>
            </a:r>
          </a:p>
          <a:p>
            <a:pPr algn="l"/>
            <a:endParaRPr lang="en-US" b="0" i="0" u="none" dirty="0">
              <a:solidFill>
                <a:srgbClr val="333333"/>
              </a:solidFill>
              <a:effectLst/>
              <a:highlight>
                <a:srgbClr val="FFFFFF"/>
              </a:highlight>
              <a:latin typeface="SegoeUI"/>
            </a:endParaRPr>
          </a:p>
          <a:p>
            <a:pPr algn="l"/>
            <a:r>
              <a:rPr lang="en-US" b="1" i="0" u="sng" dirty="0">
                <a:solidFill>
                  <a:srgbClr val="333333"/>
                </a:solidFill>
                <a:effectLst/>
                <a:highlight>
                  <a:srgbClr val="FFFFFF"/>
                </a:highlight>
                <a:latin typeface="SegoeUI"/>
              </a:rPr>
              <a:t>Additional Always Ready Parameters</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Azure Function App idle 25% of the day</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25% (750,000) of the executions performed during idle</a:t>
            </a:r>
            <a:endParaRPr lang="en-US" b="1" i="0" u="sng" dirty="0">
              <a:solidFill>
                <a:srgbClr val="333333"/>
              </a:solidFill>
              <a:effectLst/>
              <a:highlight>
                <a:srgbClr val="FFFFFF"/>
              </a:highlight>
              <a:latin typeface="SegoeUI"/>
            </a:endParaRPr>
          </a:p>
          <a:p>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156</a:t>
            </a:fld>
            <a:endParaRPr lang="en-US" dirty="0"/>
          </a:p>
        </p:txBody>
      </p:sp>
    </p:spTree>
    <p:extLst>
      <p:ext uri="{BB962C8B-B14F-4D97-AF65-F5344CB8AC3E}">
        <p14:creationId xmlns:p14="http://schemas.microsoft.com/office/powerpoint/2010/main" val="10999509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333333"/>
                </a:solidFill>
                <a:effectLst/>
                <a:highlight>
                  <a:srgbClr val="FFFFFF"/>
                </a:highlight>
                <a:latin typeface="SegoeUI"/>
              </a:rPr>
              <a:t>Scenario (without Always Ready)</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3-Million Executions per 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Each execution taking 1-second and using 2048-Mb</a:t>
            </a:r>
          </a:p>
          <a:p>
            <a:pPr algn="l"/>
            <a:endParaRPr lang="en-US" b="0" i="0" u="none" dirty="0">
              <a:solidFill>
                <a:srgbClr val="333333"/>
              </a:solidFill>
              <a:effectLst/>
              <a:highlight>
                <a:srgbClr val="FFFFFF"/>
              </a:highlight>
              <a:latin typeface="SegoeUI"/>
            </a:endParaRPr>
          </a:p>
          <a:p>
            <a:pPr algn="l"/>
            <a:r>
              <a:rPr lang="en-US" b="1" i="0" u="sng" dirty="0">
                <a:solidFill>
                  <a:srgbClr val="333333"/>
                </a:solidFill>
                <a:effectLst/>
                <a:highlight>
                  <a:srgbClr val="FFFFFF"/>
                </a:highlight>
                <a:latin typeface="SegoeUI"/>
              </a:rPr>
              <a:t>Additional Always Ready Parameters</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Azure Function App idle 25% of the day (182.5-hour/month)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1% (30,000) of the executions performed during idle</a:t>
            </a:r>
            <a:endParaRPr lang="en-US" b="1" i="0" u="sng" dirty="0">
              <a:solidFill>
                <a:srgbClr val="333333"/>
              </a:solidFill>
              <a:effectLst/>
              <a:highlight>
                <a:srgbClr val="FFFFFF"/>
              </a:highlight>
              <a:latin typeface="SegoeUI"/>
            </a:endParaRPr>
          </a:p>
          <a:p>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157</a:t>
            </a:fld>
            <a:endParaRPr lang="en-US" dirty="0"/>
          </a:p>
        </p:txBody>
      </p:sp>
    </p:spTree>
    <p:extLst>
      <p:ext uri="{BB962C8B-B14F-4D97-AF65-F5344CB8AC3E}">
        <p14:creationId xmlns:p14="http://schemas.microsoft.com/office/powerpoint/2010/main" val="4018079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333333"/>
                </a:solidFill>
                <a:effectLst/>
                <a:highlight>
                  <a:srgbClr val="FFFFFF"/>
                </a:highlight>
                <a:latin typeface="SegoeUI"/>
              </a:rPr>
              <a:t>Scenario (without Always Ready)</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3-Million Executions per 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Each execution taking 1-second and using 2048-Mb</a:t>
            </a:r>
          </a:p>
          <a:p>
            <a:pPr algn="l"/>
            <a:endParaRPr lang="en-US" b="0" i="0" u="none" dirty="0">
              <a:solidFill>
                <a:srgbClr val="333333"/>
              </a:solidFill>
              <a:effectLst/>
              <a:highlight>
                <a:srgbClr val="FFFFFF"/>
              </a:highlight>
              <a:latin typeface="SegoeUI"/>
            </a:endParaRPr>
          </a:p>
          <a:p>
            <a:pPr algn="l"/>
            <a:r>
              <a:rPr lang="en-US" b="1" i="0" u="sng" dirty="0">
                <a:solidFill>
                  <a:srgbClr val="333333"/>
                </a:solidFill>
                <a:effectLst/>
                <a:highlight>
                  <a:srgbClr val="FFFFFF"/>
                </a:highlight>
                <a:latin typeface="SegoeUI"/>
              </a:rPr>
              <a:t>Additional Always Ready Parameters</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Azure Function App idle 25% of the day</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25% (750,000) of the executions performed during idle</a:t>
            </a:r>
            <a:endParaRPr lang="en-US" b="1" i="0" u="sng" dirty="0">
              <a:solidFill>
                <a:srgbClr val="333333"/>
              </a:solidFill>
              <a:effectLst/>
              <a:highlight>
                <a:srgbClr val="FFFFFF"/>
              </a:highlight>
              <a:latin typeface="SegoeUI"/>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158</a:t>
            </a:fld>
            <a:endParaRPr lang="en-US" dirty="0"/>
          </a:p>
        </p:txBody>
      </p:sp>
    </p:spTree>
    <p:extLst>
      <p:ext uri="{BB962C8B-B14F-4D97-AF65-F5344CB8AC3E}">
        <p14:creationId xmlns:p14="http://schemas.microsoft.com/office/powerpoint/2010/main" val="283851660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159</a:t>
            </a:fld>
            <a:endParaRPr lang="en-US" dirty="0"/>
          </a:p>
        </p:txBody>
      </p:sp>
    </p:spTree>
    <p:extLst>
      <p:ext uri="{BB962C8B-B14F-4D97-AF65-F5344CB8AC3E}">
        <p14:creationId xmlns:p14="http://schemas.microsoft.com/office/powerpoint/2010/main" val="3564238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Compute</a:t>
            </a:r>
          </a:p>
          <a:p>
            <a:pPr marL="285750" indent="-285750">
              <a:buFont typeface="Arial" panose="020B0604020202020204" pitchFamily="34" charset="0"/>
              <a:buChar char="•"/>
            </a:pPr>
            <a:r>
              <a:rPr lang="en-US" sz="1200" dirty="0"/>
              <a:t>Workflow and Integration</a:t>
            </a:r>
          </a:p>
          <a:p>
            <a:pPr marL="285750" indent="-285750">
              <a:buFont typeface="Arial" panose="020B0604020202020204" pitchFamily="34" charset="0"/>
              <a:buChar char="•"/>
            </a:pPr>
            <a:r>
              <a:rPr lang="en-US" sz="1200" dirty="0"/>
              <a:t>Data Processing and Analytics</a:t>
            </a:r>
          </a:p>
          <a:p>
            <a:pPr marL="285750" indent="-285750">
              <a:buFont typeface="Arial" panose="020B0604020202020204" pitchFamily="34" charset="0"/>
              <a:buChar char="•"/>
            </a:pPr>
            <a:r>
              <a:rPr lang="en-US" sz="1200" dirty="0"/>
              <a:t>Messaging</a:t>
            </a:r>
          </a:p>
          <a:p>
            <a:pPr marL="285750" indent="-285750">
              <a:buFont typeface="Arial" panose="020B0604020202020204" pitchFamily="34" charset="0"/>
              <a:buChar char="•"/>
            </a:pPr>
            <a:r>
              <a:rPr lang="en-US" sz="1200" dirty="0"/>
              <a:t>Data Storage</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161</a:t>
            </a:fld>
            <a:endParaRPr lang="en-US" dirty="0"/>
          </a:p>
        </p:txBody>
      </p:sp>
    </p:spTree>
    <p:extLst>
      <p:ext uri="{BB962C8B-B14F-4D97-AF65-F5344CB8AC3E}">
        <p14:creationId xmlns:p14="http://schemas.microsoft.com/office/powerpoint/2010/main" val="3587643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Microservices Architecture enables teams to work independently on different services, choose technologies best suited for each service, and evolve services independently without impacting other components.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sz="1800" kern="0"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30</a:t>
            </a:fld>
            <a:endParaRPr lang="en-US" dirty="0"/>
          </a:p>
        </p:txBody>
      </p:sp>
    </p:spTree>
    <p:extLst>
      <p:ext uri="{BB962C8B-B14F-4D97-AF65-F5344CB8AC3E}">
        <p14:creationId xmlns:p14="http://schemas.microsoft.com/office/powerpoint/2010/main" val="9860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Because of the microservices’ flexibility with its ability to have different components using different components, you can use highly-scalable services where needed to handle varying workloads efficiency and cost-effectively.</a:t>
            </a:r>
          </a:p>
        </p:txBody>
      </p:sp>
      <p:sp>
        <p:nvSpPr>
          <p:cNvPr id="4" name="Slide Number Placeholder 3"/>
          <p:cNvSpPr>
            <a:spLocks noGrp="1"/>
          </p:cNvSpPr>
          <p:nvPr>
            <p:ph type="sldNum" sz="quarter" idx="5"/>
          </p:nvPr>
        </p:nvSpPr>
        <p:spPr/>
        <p:txBody>
          <a:bodyPr/>
          <a:lstStyle/>
          <a:p>
            <a:fld id="{D72BD24D-6DAF-44D7-B060-FF47AF7E0F8C}" type="slidenum">
              <a:rPr lang="en-US" smtClean="0"/>
              <a:t>31</a:t>
            </a:fld>
            <a:endParaRPr lang="en-US" dirty="0"/>
          </a:p>
        </p:txBody>
      </p:sp>
    </p:spTree>
    <p:extLst>
      <p:ext uri="{BB962C8B-B14F-4D97-AF65-F5344CB8AC3E}">
        <p14:creationId xmlns:p14="http://schemas.microsoft.com/office/powerpoint/2010/main" val="181996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By breaking down applications into smaller, isolated services, Microservices Architecture promotes resilience and fault tolerance, as failures in one service do not affect the availability of other services.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32</a:t>
            </a:fld>
            <a:endParaRPr lang="en-US" dirty="0"/>
          </a:p>
        </p:txBody>
      </p:sp>
    </p:spTree>
    <p:extLst>
      <p:ext uri="{BB962C8B-B14F-4D97-AF65-F5344CB8AC3E}">
        <p14:creationId xmlns:p14="http://schemas.microsoft.com/office/powerpoint/2010/main" val="1020723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Microservices Architecture enables rapid development, deployment, and iteration of services, allowing organizations to respond quickly to changing business requirements and market dynamics.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33</a:t>
            </a:fld>
            <a:endParaRPr lang="en-US" dirty="0"/>
          </a:p>
        </p:txBody>
      </p:sp>
    </p:spTree>
    <p:extLst>
      <p:ext uri="{BB962C8B-B14F-4D97-AF65-F5344CB8AC3E}">
        <p14:creationId xmlns:p14="http://schemas.microsoft.com/office/powerpoint/2010/main" val="4159284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Event-Driven Architecture (EDA) is a powerful paradigm that leverages events to facilitate communication and coordination between various components of a distributed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Event-Driven Architecture revolves around the concept of events, which represent significant occurrences or state changes within a system. These events are generated by producers and consumed by consumers, allowing different parts of the system to react to changes in real-time. EDA promotes loose coupling between components, as each component can independently react to events without direct dependencies on other components.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34</a:t>
            </a:fld>
            <a:endParaRPr lang="en-US" dirty="0"/>
          </a:p>
        </p:txBody>
      </p:sp>
    </p:spTree>
    <p:extLst>
      <p:ext uri="{BB962C8B-B14F-4D97-AF65-F5344CB8AC3E}">
        <p14:creationId xmlns:p14="http://schemas.microsoft.com/office/powerpoint/2010/main" val="2458726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rPr>
              <a:t>Event-driven architectures are excellent at automatically scaling to handle fluctuations in event volumes, ensuring optimal performance and reliability under varying workloa.ds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35</a:t>
            </a:fld>
            <a:endParaRPr lang="en-US" dirty="0"/>
          </a:p>
        </p:txBody>
      </p:sp>
    </p:spTree>
    <p:extLst>
      <p:ext uri="{BB962C8B-B14F-4D97-AF65-F5344CB8AC3E}">
        <p14:creationId xmlns:p14="http://schemas.microsoft.com/office/powerpoint/2010/main" val="247841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Event-Driven Architecture enables flexible and decoupled communication between components, allowing for easy integration, evolution, and maintenance of distributed systems.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36</a:t>
            </a:fld>
            <a:endParaRPr lang="en-US" dirty="0"/>
          </a:p>
        </p:txBody>
      </p:sp>
    </p:spTree>
    <p:extLst>
      <p:ext uri="{BB962C8B-B14F-4D97-AF65-F5344CB8AC3E}">
        <p14:creationId xmlns:p14="http://schemas.microsoft.com/office/powerpoint/2010/main" val="37577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7</a:t>
            </a:fld>
            <a:endParaRPr lang="en-US" dirty="0"/>
          </a:p>
        </p:txBody>
      </p:sp>
    </p:spTree>
    <p:extLst>
      <p:ext uri="{BB962C8B-B14F-4D97-AF65-F5344CB8AC3E}">
        <p14:creationId xmlns:p14="http://schemas.microsoft.com/office/powerpoint/2010/main" val="2774969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By decoupling components and leveraging asynchronous event processing, Event-Driven Architecture promotes resilience and fault tolerance, as failures in one component do not cascade to others.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37</a:t>
            </a:fld>
            <a:endParaRPr lang="en-US" dirty="0"/>
          </a:p>
        </p:txBody>
      </p:sp>
    </p:spTree>
    <p:extLst>
      <p:ext uri="{BB962C8B-B14F-4D97-AF65-F5344CB8AC3E}">
        <p14:creationId xmlns:p14="http://schemas.microsoft.com/office/powerpoint/2010/main" val="603269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rPr>
              <a:t>Event-Driven Architectures facilitate real-time event processing and analysis, allowing applications to react to events as they occur and make timely decisions based on the latest data.</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38</a:t>
            </a:fld>
            <a:endParaRPr lang="en-US" dirty="0"/>
          </a:p>
        </p:txBody>
      </p:sp>
    </p:spTree>
    <p:extLst>
      <p:ext uri="{BB962C8B-B14F-4D97-AF65-F5344CB8AC3E}">
        <p14:creationId xmlns:p14="http://schemas.microsoft.com/office/powerpoint/2010/main" val="1689143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Workflow Orchestration plays a crucial role in coordinating complex business processes and automating tasks across distributed systems. Serverless offerings enable Workflow Orchestration implementation to allow for its significance in streamlining business operations and improving efficiency.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Workflow Orchestration involves the coordination and automation of interconnected tasks, activities, and processes to achieve specific business objectives. It enables organizations to define, execute, and monitor workflows that span multiple systems, services, and resources, ensuring smooth execution and consistent outcomes. Workflow Orchestration is essential for use cases such as order processing, customer onboarding, batch processing, and data integration.</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39</a:t>
            </a:fld>
            <a:endParaRPr lang="en-US" dirty="0"/>
          </a:p>
        </p:txBody>
      </p:sp>
    </p:spTree>
    <p:extLst>
      <p:ext uri="{BB962C8B-B14F-4D97-AF65-F5344CB8AC3E}">
        <p14:creationId xmlns:p14="http://schemas.microsoft.com/office/powerpoint/2010/main" val="706016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Serverless services enable organizations to automate and streamline complex business processes, reducing manual effort and improving operational efficiency.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40</a:t>
            </a:fld>
            <a:endParaRPr lang="en-US" dirty="0"/>
          </a:p>
        </p:txBody>
      </p:sp>
    </p:spTree>
    <p:extLst>
      <p:ext uri="{BB962C8B-B14F-4D97-AF65-F5344CB8AC3E}">
        <p14:creationId xmlns:p14="http://schemas.microsoft.com/office/powerpoint/2010/main" val="2777811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architectures provide auto-scaling capabilities, allowing organizations to handle varying workloads and scale resources dynamically based on demand, ensuring optimal performance and cost-efficiency.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41</a:t>
            </a:fld>
            <a:endParaRPr lang="en-US" dirty="0"/>
          </a:p>
        </p:txBody>
      </p:sp>
    </p:spTree>
    <p:extLst>
      <p:ext uri="{BB962C8B-B14F-4D97-AF65-F5344CB8AC3E}">
        <p14:creationId xmlns:p14="http://schemas.microsoft.com/office/powerpoint/2010/main" val="4041902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offerings can provide a flexible and extensible platform for defining, executing, and monitoring workflows, enabling organizations to adapt to changing business requirements and integrate with diverse systems and services.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42</a:t>
            </a:fld>
            <a:endParaRPr lang="en-US" dirty="0"/>
          </a:p>
        </p:txBody>
      </p:sp>
    </p:spTree>
    <p:extLst>
      <p:ext uri="{BB962C8B-B14F-4D97-AF65-F5344CB8AC3E}">
        <p14:creationId xmlns:p14="http://schemas.microsoft.com/office/powerpoint/2010/main" val="3692516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services are built to provide high availability, fault tolerance, and reliability, ensuring that workflows execute consistently and reliably even in the face of failures or disruptions.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43</a:t>
            </a:fld>
            <a:endParaRPr lang="en-US" dirty="0"/>
          </a:p>
        </p:txBody>
      </p:sp>
    </p:spTree>
    <p:extLst>
      <p:ext uri="{BB962C8B-B14F-4D97-AF65-F5344CB8AC3E}">
        <p14:creationId xmlns:p14="http://schemas.microsoft.com/office/powerpoint/2010/main" val="2421068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Scalable Web Applications are essential for modern businesses, as they must accommodate varying levels of traffic and user demands while maintaining optimal performance and reliability. In this section, we'll explore how Azure's serverless offerings enable the implementation of Scalable Web Applications and their benefits for organizations seeking to deliver robust and responsive online experiences.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Scalable Web Applications are designed to handle fluctuating levels of traffic and user activity by dynamically scaling resources up or down based on demand. These applications leverage cloud-native architectures and technologies to ensure optimal performance, reliability, and cost-efficiency. Scalable Web Applications often adopt serverless principles to abstract away infrastructure management and enable automatic scaling, allowing organizations to focus on delivering value to users without worrying about infrastructure provisioning or capacity planning.</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44</a:t>
            </a:fld>
            <a:endParaRPr lang="en-US" dirty="0"/>
          </a:p>
        </p:txBody>
      </p:sp>
    </p:spTree>
    <p:extLst>
      <p:ext uri="{BB962C8B-B14F-4D97-AF65-F5344CB8AC3E}">
        <p14:creationId xmlns:p14="http://schemas.microsoft.com/office/powerpoint/2010/main" val="2158348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Calibri" panose="020F0502020204030204" pitchFamily="34" charset="0"/>
                <a:cs typeface="Times New Roman" panose="02020603050405020304" pitchFamily="18" charset="0"/>
              </a:rPr>
              <a:t>As the name implies, scalable web applications automatically scale resources up or down based on demand, ensuring optimal performance and cost-efficiency under varying workloads.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45</a:t>
            </a:fld>
            <a:endParaRPr lang="en-US" dirty="0"/>
          </a:p>
        </p:txBody>
      </p:sp>
    </p:spTree>
    <p:extLst>
      <p:ext uri="{BB962C8B-B14F-4D97-AF65-F5344CB8AC3E}">
        <p14:creationId xmlns:p14="http://schemas.microsoft.com/office/powerpoint/2010/main" val="4248530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When looking at the major cloud vendors and their global infrastructure and content delivery services, scalable web apps are enable to deliver content to users worldwide with low latency and high availability.</a:t>
            </a:r>
          </a:p>
        </p:txBody>
      </p:sp>
      <p:sp>
        <p:nvSpPr>
          <p:cNvPr id="4" name="Slide Number Placeholder 3"/>
          <p:cNvSpPr>
            <a:spLocks noGrp="1"/>
          </p:cNvSpPr>
          <p:nvPr>
            <p:ph type="sldNum" sz="quarter" idx="5"/>
          </p:nvPr>
        </p:nvSpPr>
        <p:spPr/>
        <p:txBody>
          <a:bodyPr/>
          <a:lstStyle/>
          <a:p>
            <a:fld id="{D72BD24D-6DAF-44D7-B060-FF47AF7E0F8C}" type="slidenum">
              <a:rPr lang="en-US" smtClean="0"/>
              <a:t>46</a:t>
            </a:fld>
            <a:endParaRPr lang="en-US" dirty="0"/>
          </a:p>
        </p:txBody>
      </p:sp>
    </p:spTree>
    <p:extLst>
      <p:ext uri="{BB962C8B-B14F-4D97-AF65-F5344CB8AC3E}">
        <p14:creationId xmlns:p14="http://schemas.microsoft.com/office/powerpoint/2010/main" val="127985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Welcome, my name is Chad Green, and I am the Senior Software Architect at Jasper Engines and Transmissions. I live in Louisville, KY</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8</a:t>
            </a:fld>
            <a:endParaRPr lang="en-US" dirty="0"/>
          </a:p>
        </p:txBody>
      </p:sp>
    </p:spTree>
    <p:extLst>
      <p:ext uri="{BB962C8B-B14F-4D97-AF65-F5344CB8AC3E}">
        <p14:creationId xmlns:p14="http://schemas.microsoft.com/office/powerpoint/2010/main" val="337248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architectures abstract away infrastructure management, allowing organizations to focus on building and delivering value to users without the overhead of managing servers or provisioning resources.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47</a:t>
            </a:fld>
            <a:endParaRPr lang="en-US" dirty="0"/>
          </a:p>
        </p:txBody>
      </p:sp>
    </p:spTree>
    <p:extLst>
      <p:ext uri="{BB962C8B-B14F-4D97-AF65-F5344CB8AC3E}">
        <p14:creationId xmlns:p14="http://schemas.microsoft.com/office/powerpoint/2010/main" val="1215589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With serverless computing, organizations only pay for the resources consumed during the execution of code, resulting in cost savings compared to traditional provisioning models where resources may remain idle during periods of low activity.</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48</a:t>
            </a:fld>
            <a:endParaRPr lang="en-US" dirty="0"/>
          </a:p>
        </p:txBody>
      </p:sp>
    </p:spTree>
    <p:extLst>
      <p:ext uri="{BB962C8B-B14F-4D97-AF65-F5344CB8AC3E}">
        <p14:creationId xmlns:p14="http://schemas.microsoft.com/office/powerpoint/2010/main" val="2060955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49</a:t>
            </a:fld>
            <a:endParaRPr lang="en-US" dirty="0"/>
          </a:p>
        </p:txBody>
      </p:sp>
    </p:spTree>
    <p:extLst>
      <p:ext uri="{BB962C8B-B14F-4D97-AF65-F5344CB8AC3E}">
        <p14:creationId xmlns:p14="http://schemas.microsoft.com/office/powerpoint/2010/main" val="3623554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 Sourcing is a powerful pattern used to capture and persist the state of a system as a sequence of events. In this section, we'll explore how Event Sourcing can be implemented in Azure serverless architectures, leveraging Azure's services to achieve reliable, scalable, and efficient event-driven systems.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 Sourcing is a pattern where the state of a system is derived from a sequence of immutable events. Instead of storing the current state of an entity, Event Sourcing focuses on capturing changes to the state over time as a series of events. These events represent discrete actions or transactions that have occurred within the system and serve as the single source of truth for deriving the current state.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50</a:t>
            </a:fld>
            <a:endParaRPr lang="en-US" dirty="0"/>
          </a:p>
        </p:txBody>
      </p:sp>
    </p:spTree>
    <p:extLst>
      <p:ext uri="{BB962C8B-B14F-4D97-AF65-F5344CB8AC3E}">
        <p14:creationId xmlns:p14="http://schemas.microsoft.com/office/powerpoint/2010/main" val="3274580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Event Sourcing provides a reliable and immutable audit trail of changes to the system's state, enabling traceability, accountability, and compliance with regulatory requirements.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51</a:t>
            </a:fld>
            <a:endParaRPr lang="en-US" dirty="0"/>
          </a:p>
        </p:txBody>
      </p:sp>
    </p:spTree>
    <p:extLst>
      <p:ext uri="{BB962C8B-B14F-4D97-AF65-F5344CB8AC3E}">
        <p14:creationId xmlns:p14="http://schemas.microsoft.com/office/powerpoint/2010/main" val="3611406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computing enable efficient querying and analysis of historical event data, allowing organizations to derive insights, identify trends, and perform temporal analysis of system behavior over time.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52</a:t>
            </a:fld>
            <a:endParaRPr lang="en-US" dirty="0"/>
          </a:p>
        </p:txBody>
      </p:sp>
    </p:spTree>
    <p:extLst>
      <p:ext uri="{BB962C8B-B14F-4D97-AF65-F5344CB8AC3E}">
        <p14:creationId xmlns:p14="http://schemas.microsoft.com/office/powerpoint/2010/main" val="2814344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services provide scalability, fault tolerance, and high availability, ensuring that event streams are processed reliably and efficiently even under high volumes of traffic.</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53</a:t>
            </a:fld>
            <a:endParaRPr lang="en-US" dirty="0"/>
          </a:p>
        </p:txBody>
      </p:sp>
    </p:spTree>
    <p:extLst>
      <p:ext uri="{BB962C8B-B14F-4D97-AF65-F5344CB8AC3E}">
        <p14:creationId xmlns:p14="http://schemas.microsoft.com/office/powerpoint/2010/main" val="3022312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Event Sourcing enables organizations to evolve and extend their systems over time by replaying and reprocessing historical events, introducing new event types, and adding new consumers or processors without disrupting existing workflows.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54</a:t>
            </a:fld>
            <a:endParaRPr lang="en-US" dirty="0"/>
          </a:p>
        </p:txBody>
      </p:sp>
    </p:spTree>
    <p:extLst>
      <p:ext uri="{BB962C8B-B14F-4D97-AF65-F5344CB8AC3E}">
        <p14:creationId xmlns:p14="http://schemas.microsoft.com/office/powerpoint/2010/main" val="3900965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Command Query Responsibility Segregation (CQRS) is a design pattern that separates the responsibilities of handling commands (write operations) and queries (read operations) into distinct components. In this section, we'll explore how CQRS can be implemented in serverless architectures, leveraging serverless services to achieve scalability, performance, and maintainability in data-intensive applications.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CQRS is a pattern that promotes a clear separation between operations that modify the state of a system (commands) and operations that retrieve information from the system (queries). By segregating these responsibilities, CQRS enables the optimization of data models, workflows, and scalability strategies for read and write operations independently. This separation allows for the use of different data storage and processing strategies for commands and queries, leading to improved performance and flexibility.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55</a:t>
            </a:fld>
            <a:endParaRPr lang="en-US" dirty="0"/>
          </a:p>
        </p:txBody>
      </p:sp>
    </p:spTree>
    <p:extLst>
      <p:ext uri="{BB962C8B-B14F-4D97-AF65-F5344CB8AC3E}">
        <p14:creationId xmlns:p14="http://schemas.microsoft.com/office/powerpoint/2010/main" val="4215915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CQRS enables independent scaling of write and read components, allowing organizations to optimize resource utilization and handle varying workloads more effectively.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56</a:t>
            </a:fld>
            <a:endParaRPr lang="en-US" dirty="0"/>
          </a:p>
        </p:txBody>
      </p:sp>
    </p:spTree>
    <p:extLst>
      <p:ext uri="{BB962C8B-B14F-4D97-AF65-F5344CB8AC3E}">
        <p14:creationId xmlns:p14="http://schemas.microsoft.com/office/powerpoint/2010/main" val="1854506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a:t>
            </a:fld>
            <a:endParaRPr lang="en-US" dirty="0"/>
          </a:p>
        </p:txBody>
      </p:sp>
    </p:spTree>
    <p:extLst>
      <p:ext uri="{BB962C8B-B14F-4D97-AF65-F5344CB8AC3E}">
        <p14:creationId xmlns:p14="http://schemas.microsoft.com/office/powerpoint/2010/main" val="2120634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using dedicated storage and processing strategies for commands and queries, CQRS can improve the performance of data operations and reduce latency for read and write requests.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57</a:t>
            </a:fld>
            <a:endParaRPr lang="en-US" dirty="0"/>
          </a:p>
        </p:txBody>
      </p:sp>
    </p:spTree>
    <p:extLst>
      <p:ext uri="{BB962C8B-B14F-4D97-AF65-F5344CB8AC3E}">
        <p14:creationId xmlns:p14="http://schemas.microsoft.com/office/powerpoint/2010/main" val="3394505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Serverless services provide a flexible and extensible platform for implementing CQRS patterns, allowing organizations to evolve and adapt their architectures over time to meet changing business requirements and user needs.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58</a:t>
            </a:fld>
            <a:endParaRPr lang="en-US" dirty="0"/>
          </a:p>
        </p:txBody>
      </p:sp>
    </p:spTree>
    <p:extLst>
      <p:ext uri="{BB962C8B-B14F-4D97-AF65-F5344CB8AC3E}">
        <p14:creationId xmlns:p14="http://schemas.microsoft.com/office/powerpoint/2010/main" val="32781477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CQRS promotes a clear separation of concerns between write and read operations, making it easier to understand, test, and maintain complex systems with distinct data access patterns.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59</a:t>
            </a:fld>
            <a:endParaRPr lang="en-US" dirty="0"/>
          </a:p>
        </p:txBody>
      </p:sp>
    </p:spTree>
    <p:extLst>
      <p:ext uri="{BB962C8B-B14F-4D97-AF65-F5344CB8AC3E}">
        <p14:creationId xmlns:p14="http://schemas.microsoft.com/office/powerpoint/2010/main" val="193773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Retry Pattern is a fundamental design pattern used to enhance the resilience and reliability of distributed systems by automatically retrying failed operations. In this section, we'll explore how the Retry Pattern can be effectively implemented in Azure serverless architectures, leveraging Azure's services to handle transient failures and improve system availability.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Retry Pattern addresses the transient nature of failures in distributed systems by automatically retrying failed operations with the expectation that the operation may succeed on subsequent attempts. Transient failures, such as network timeouts, resource constraints, and service unavailability, are often temporary and can be resolved by retrying the operation after a brief delay. By incorporating retry logic into applications, organizations can improve fault tolerance, handle temporary disruptions gracefully, and reduce the impact of transient failures on system reliability.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60</a:t>
            </a:fld>
            <a:endParaRPr lang="en-US" dirty="0"/>
          </a:p>
        </p:txBody>
      </p:sp>
    </p:spTree>
    <p:extLst>
      <p:ext uri="{BB962C8B-B14F-4D97-AF65-F5344CB8AC3E}">
        <p14:creationId xmlns:p14="http://schemas.microsoft.com/office/powerpoint/2010/main" val="22458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Retry Pattern enhances the resilience of serverless architectures by automatically retrying failed operations, increasing the likelihood of successful execution and minimizing service disruptions.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61</a:t>
            </a:fld>
            <a:endParaRPr lang="en-US" dirty="0"/>
          </a:p>
        </p:txBody>
      </p:sp>
    </p:spTree>
    <p:extLst>
      <p:ext uri="{BB962C8B-B14F-4D97-AF65-F5344CB8AC3E}">
        <p14:creationId xmlns:p14="http://schemas.microsoft.com/office/powerpoint/2010/main" val="33247635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incorporating retry logic into applications, organizations can gracefully handle transient failures, recover from temporary disruptions, and maintain system availability in the face of unpredictable failures.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62</a:t>
            </a:fld>
            <a:endParaRPr lang="en-US" dirty="0"/>
          </a:p>
        </p:txBody>
      </p:sp>
    </p:spTree>
    <p:extLst>
      <p:ext uri="{BB962C8B-B14F-4D97-AF65-F5344CB8AC3E}">
        <p14:creationId xmlns:p14="http://schemas.microsoft.com/office/powerpoint/2010/main" val="42179442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Serverless offerings provide built-in support for retry policies and error handling, reducing the need for manual intervention and operational overhead in managing transient failures.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63</a:t>
            </a:fld>
            <a:endParaRPr lang="en-US" dirty="0"/>
          </a:p>
        </p:txBody>
      </p:sp>
    </p:spTree>
    <p:extLst>
      <p:ext uri="{BB962C8B-B14F-4D97-AF65-F5344CB8AC3E}">
        <p14:creationId xmlns:p14="http://schemas.microsoft.com/office/powerpoint/2010/main" val="2134039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By transparently retrying failed operations, organizations can deliver a seamless and uninterrupted user experience, minimizing the impact of transient failures on application performance and responsiveness.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64</a:t>
            </a:fld>
            <a:endParaRPr lang="en-US" dirty="0"/>
          </a:p>
        </p:txBody>
      </p:sp>
    </p:spTree>
    <p:extLst>
      <p:ext uri="{BB962C8B-B14F-4D97-AF65-F5344CB8AC3E}">
        <p14:creationId xmlns:p14="http://schemas.microsoft.com/office/powerpoint/2010/main" val="1277049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500"/>
              </a:spcBef>
              <a:spcAft>
                <a:spcPts val="1500"/>
              </a:spcAf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Circuit Breaker Pattern is a crucial design pattern used to enhance the resilience and stability of distributed systems by detecting and handling faults in remote services. In this section, we'll explore how the Circuit Breaker Pattern can be effectively implemented in Azure serverless architectures, leveraging Azure's services to mitigate the impact of failures and improve system reliability.</a:t>
            </a:r>
          </a:p>
          <a:p>
            <a:pPr marL="0" marR="0">
              <a:lnSpc>
                <a:spcPct val="107000"/>
              </a:lnSpc>
              <a:spcBef>
                <a:spcPts val="1500"/>
              </a:spcBef>
              <a:spcAft>
                <a:spcPts val="1500"/>
              </a:spcAft>
            </a:pPr>
            <a:endParaRPr lang="en-US" sz="1800" kern="0" dirty="0">
              <a:solidFill>
                <a:srgbClr val="000000"/>
              </a:solidFill>
              <a:effectLst/>
              <a:highlight>
                <a:srgbClr val="FFFFFF"/>
              </a:highligh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1500"/>
              </a:spcBef>
              <a:spcAft>
                <a:spcPts val="150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Circuit Breaker Pattern is inspired by electrical circuit breakers, which interrupt the flow of electricity when a fault is detected to prevent damage to the electrical system. Similarly, in software design, the Circuit Breaker Pattern monitors remote service calls and trips the circuit when a certain threshold of failures is reached. Once the circuit is open, subsequent calls to the remote service are bypassed, reducing the load on the service and preventing cascading failures. After a predefined cooldown period, the circuit may be closed again to allow normal operation.</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500"/>
              </a:spcBef>
              <a:spcAft>
                <a:spcPts val="1500"/>
              </a:spcAft>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65</a:t>
            </a:fld>
            <a:endParaRPr lang="en-US" dirty="0"/>
          </a:p>
        </p:txBody>
      </p:sp>
    </p:spTree>
    <p:extLst>
      <p:ext uri="{BB962C8B-B14F-4D97-AF65-F5344CB8AC3E}">
        <p14:creationId xmlns:p14="http://schemas.microsoft.com/office/powerpoint/2010/main" val="3073315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Circuit Breaker Pattern enhances the resilience of serverless architectures by detecting and handling faults in remote service calls, preventing cascading failures, and maintaining system availability under adverse conditions.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66</a:t>
            </a:fld>
            <a:endParaRPr lang="en-US" dirty="0"/>
          </a:p>
        </p:txBody>
      </p:sp>
    </p:spTree>
    <p:extLst>
      <p:ext uri="{BB962C8B-B14F-4D97-AF65-F5344CB8AC3E}">
        <p14:creationId xmlns:p14="http://schemas.microsoft.com/office/powerpoint/2010/main" val="137548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At its core, serverless computing abstracts away the management of servers and infrastructure, allowing developers to execute code in response to events or triggers without provisioning or managing servers. In a serverless model, you pay only for the actual compute resources consumed during the execution of your code, rather than paying for provisioned capacity.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16</a:t>
            </a:fld>
            <a:endParaRPr lang="en-US" dirty="0"/>
          </a:p>
        </p:txBody>
      </p:sp>
    </p:spTree>
    <p:extLst>
      <p:ext uri="{BB962C8B-B14F-4D97-AF65-F5344CB8AC3E}">
        <p14:creationId xmlns:p14="http://schemas.microsoft.com/office/powerpoint/2010/main" val="1610757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tripping the circuit during periods of high error rates or service unavailability, the Circuit Breaker Pattern helps manage load on downstream services, reducing the risk of overloading and improving overall system stability.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67</a:t>
            </a:fld>
            <a:endParaRPr lang="en-US" dirty="0"/>
          </a:p>
        </p:txBody>
      </p:sp>
    </p:spTree>
    <p:extLst>
      <p:ext uri="{BB962C8B-B14F-4D97-AF65-F5344CB8AC3E}">
        <p14:creationId xmlns:p14="http://schemas.microsoft.com/office/powerpoint/2010/main" val="4111054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gracefully degrading functionality and failing fast during service outages, the Circuit Breaker Pattern ensures a smoother and more predictable user experience, minimizing the impact of failures on application performance and responsiveness.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68</a:t>
            </a:fld>
            <a:endParaRPr lang="en-US" dirty="0"/>
          </a:p>
        </p:txBody>
      </p:sp>
    </p:spTree>
    <p:extLst>
      <p:ext uri="{BB962C8B-B14F-4D97-AF65-F5344CB8AC3E}">
        <p14:creationId xmlns:p14="http://schemas.microsoft.com/office/powerpoint/2010/main" val="2848498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offerings provide monitoring and logging capabilities that enable organizations to gain insights into the health and performance of circuit breaker implementations, allowing for proactive troubleshooting and optimization.</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69</a:t>
            </a:fld>
            <a:endParaRPr lang="en-US" dirty="0"/>
          </a:p>
        </p:txBody>
      </p:sp>
    </p:spTree>
    <p:extLst>
      <p:ext uri="{BB962C8B-B14F-4D97-AF65-F5344CB8AC3E}">
        <p14:creationId xmlns:p14="http://schemas.microsoft.com/office/powerpoint/2010/main" val="4139387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External Configuration Store pattern is a fundamental design pattern used to centralize and manage application configuration settings outside of the codebase. In this section, we'll explore how the External Configuration Store pattern can be effectively implemented in Azure serverless architectures, leveraging Azure's services to achieve greater flexibility, security, and scalability in managing application 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In traditional software development practices, application configurations are often hardcoded within the codebase, making them difficult to manage, update, and maintain. The External Configuration Store pattern addresses this challenge by decoupling configuration settings from the application code and storing them in an external repository or service. By externalizing configurations, organizations can achieve greater flexibility, agility, and security in managing application settings, allowing for dynamic configuration updates without the need for code changes or redeployments.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70</a:t>
            </a:fld>
            <a:endParaRPr lang="en-US" dirty="0"/>
          </a:p>
        </p:txBody>
      </p:sp>
    </p:spTree>
    <p:extLst>
      <p:ext uri="{BB962C8B-B14F-4D97-AF65-F5344CB8AC3E}">
        <p14:creationId xmlns:p14="http://schemas.microsoft.com/office/powerpoint/2010/main" val="2017763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External Configuration Store pattern enables organizations to centralize and manage application configurations in a single repository, simplifying configuration management and ensuring consistency across environments.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71</a:t>
            </a:fld>
            <a:endParaRPr lang="en-US" dirty="0"/>
          </a:p>
        </p:txBody>
      </p:sp>
    </p:spTree>
    <p:extLst>
      <p:ext uri="{BB962C8B-B14F-4D97-AF65-F5344CB8AC3E}">
        <p14:creationId xmlns:p14="http://schemas.microsoft.com/office/powerpoint/2010/main" val="1049103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Serverless offerings support dynamic updating of configuration settings, allowing organizations to update application configurations in real-time without requiring code changes or application redeployments, reducing downtime and improving agility.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72</a:t>
            </a:fld>
            <a:endParaRPr lang="en-US" dirty="0"/>
          </a:p>
        </p:txBody>
      </p:sp>
    </p:spTree>
    <p:extLst>
      <p:ext uri="{BB962C8B-B14F-4D97-AF65-F5344CB8AC3E}">
        <p14:creationId xmlns:p14="http://schemas.microsoft.com/office/powerpoint/2010/main" val="1471496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By storing sensitive configuration settings and credentials in secure services, organizations can ensure data protection, compliance, and confidentiality, mitigating the risk of unauthorized access or data breaches.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73</a:t>
            </a:fld>
            <a:endParaRPr lang="en-US" dirty="0"/>
          </a:p>
        </p:txBody>
      </p:sp>
    </p:spTree>
    <p:extLst>
      <p:ext uri="{BB962C8B-B14F-4D97-AF65-F5344CB8AC3E}">
        <p14:creationId xmlns:p14="http://schemas.microsoft.com/office/powerpoint/2010/main" val="845834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services provide scalable and high-performance storage solutions for storing configuration settings, ensuring fast and reliable access to application configurations even under high loads or peak traffic.</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74</a:t>
            </a:fld>
            <a:endParaRPr lang="en-US" dirty="0"/>
          </a:p>
        </p:txBody>
      </p:sp>
    </p:spTree>
    <p:extLst>
      <p:ext uri="{BB962C8B-B14F-4D97-AF65-F5344CB8AC3E}">
        <p14:creationId xmlns:p14="http://schemas.microsoft.com/office/powerpoint/2010/main" val="39719472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76</a:t>
            </a:fld>
            <a:endParaRPr lang="en-US" dirty="0"/>
          </a:p>
        </p:txBody>
      </p:sp>
    </p:spTree>
    <p:extLst>
      <p:ext uri="{BB962C8B-B14F-4D97-AF65-F5344CB8AC3E}">
        <p14:creationId xmlns:p14="http://schemas.microsoft.com/office/powerpoint/2010/main" val="25972752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Function Composition is a crucial software design pattern that focuses on building complex functionalities by composing smaller, independent functions together. In this section, we'll explore how Function Composition can be effectively applied in Azure serverless architectures to create modular, scalable, and maintainable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Function Composition involves breaking down complex tasks into smaller, more manageable functions and then composing these functions together to achieve the desired functionality. Each function performs a specific task or operation, and by composing them together, developers can create more sophisticated behaviors without introducing complexity or dependencies. Function Composition promotes code reusability, modularity, and testability, making it a powerful design pattern for building scalable and maintainable applications.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77</a:t>
            </a:fld>
            <a:endParaRPr lang="en-US" dirty="0"/>
          </a:p>
        </p:txBody>
      </p:sp>
    </p:spTree>
    <p:extLst>
      <p:ext uri="{BB962C8B-B14F-4D97-AF65-F5344CB8AC3E}">
        <p14:creationId xmlns:p14="http://schemas.microsoft.com/office/powerpoint/2010/main" val="3662606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platforms automatically scale to handle fluctuations in workload, ensuring optimal performance without manual intervention. </a:t>
            </a: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This inherent scalability enables applications to accommodate spikes in traffic, scale out to meet growing user demands, and scale in during periods of low activity, all without the need for capacity planning or infrastructure management.</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17</a:t>
            </a:fld>
            <a:endParaRPr lang="en-US" dirty="0"/>
          </a:p>
        </p:txBody>
      </p:sp>
    </p:spTree>
    <p:extLst>
      <p:ext uri="{BB962C8B-B14F-4D97-AF65-F5344CB8AC3E}">
        <p14:creationId xmlns:p14="http://schemas.microsoft.com/office/powerpoint/2010/main" val="15143510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Function Composition promotes modularity by breaking down complex tasks into smaller, reusable functions, making it easier to understand, test, and maintain codebases.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78</a:t>
            </a:fld>
            <a:endParaRPr lang="en-US" dirty="0"/>
          </a:p>
        </p:txBody>
      </p:sp>
    </p:spTree>
    <p:extLst>
      <p:ext uri="{BB962C8B-B14F-4D97-AF65-F5344CB8AC3E}">
        <p14:creationId xmlns:p14="http://schemas.microsoft.com/office/powerpoint/2010/main" val="442348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Azure's serverless offerings enable individual functions to scale independently based on demand, allowing developers to compose functions together to build scalable and responsive applications.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79</a:t>
            </a:fld>
            <a:endParaRPr lang="en-US" dirty="0"/>
          </a:p>
        </p:txBody>
      </p:sp>
    </p:spTree>
    <p:extLst>
      <p:ext uri="{BB962C8B-B14F-4D97-AF65-F5344CB8AC3E}">
        <p14:creationId xmlns:p14="http://schemas.microsoft.com/office/powerpoint/2010/main" val="16677704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Function Composition allows developers to compose functions together dynamically, enabling them to adapt and evolve their applications over time to meet changing business requirements and user needs.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80</a:t>
            </a:fld>
            <a:endParaRPr lang="en-US" dirty="0"/>
          </a:p>
        </p:txBody>
      </p:sp>
    </p:spTree>
    <p:extLst>
      <p:ext uri="{BB962C8B-B14F-4D97-AF65-F5344CB8AC3E}">
        <p14:creationId xmlns:p14="http://schemas.microsoft.com/office/powerpoint/2010/main" val="7085467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services provide scalable and high-performance storage solutions for storing configuration settings, ensuring fast and reliable access to application configurations even under high loads or peak traffic.</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81</a:t>
            </a:fld>
            <a:endParaRPr lang="en-US" dirty="0"/>
          </a:p>
        </p:txBody>
      </p:sp>
    </p:spTree>
    <p:extLst>
      <p:ext uri="{BB962C8B-B14F-4D97-AF65-F5344CB8AC3E}">
        <p14:creationId xmlns:p14="http://schemas.microsoft.com/office/powerpoint/2010/main" val="1707799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Saga Pattern is a crucial software design pattern used to maintain data consistency and reliability in distributed systems with long-running transactions. In this section, we'll explore how the Saga Pattern can be effectively applied in Azure serverless architectures to manage complex, multi-step workflows and ensure transactional integrity.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Saga Pattern is designed to address the challenges of managing distributed transactions across multiple services or components in a distributed system. Instead of relying on traditional two-phase commit protocols, which can introduce bottlenecks and increase the risk of transaction failures, the Saga Pattern breaks down long-running transactions into smaller, loosely coupled steps or "sagas." Each saga represents a discrete unit of work or a transactional step, and by coordinating the execution of sagas, developers can ensure transactional integrity and reliability across distributed systems.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82</a:t>
            </a:fld>
            <a:endParaRPr lang="en-US" dirty="0"/>
          </a:p>
        </p:txBody>
      </p:sp>
    </p:spTree>
    <p:extLst>
      <p:ext uri="{BB962C8B-B14F-4D97-AF65-F5344CB8AC3E}">
        <p14:creationId xmlns:p14="http://schemas.microsoft.com/office/powerpoint/2010/main" val="6499096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Saga Pattern ensures transactional integrity and consistency across distributed systems by breaking down long-running transactions into smaller, atomic steps or sagas, and coordinating their execution to maintain data consistency.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83</a:t>
            </a:fld>
            <a:endParaRPr lang="en-US" dirty="0"/>
          </a:p>
        </p:txBody>
      </p:sp>
    </p:spTree>
    <p:extLst>
      <p:ext uri="{BB962C8B-B14F-4D97-AF65-F5344CB8AC3E}">
        <p14:creationId xmlns:p14="http://schemas.microsoft.com/office/powerpoint/2010/main" val="3386503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decoupling sagas and allowing them to execute independently, the Saga Pattern provides fault tolerance and resilience against failures in distributed systems, ensuring that partial failures do not compromise the integrity of the overall transaction.</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84</a:t>
            </a:fld>
            <a:endParaRPr lang="en-US" dirty="0"/>
          </a:p>
        </p:txBody>
      </p:sp>
    </p:spTree>
    <p:extLst>
      <p:ext uri="{BB962C8B-B14F-4D97-AF65-F5344CB8AC3E}">
        <p14:creationId xmlns:p14="http://schemas.microsoft.com/office/powerpoint/2010/main" val="948283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Azure's serverless offerings, such as Durable Functions, enable individual sagas to scale independently based on demand, allowing developers to orchestrate complex workflows and transactions at scale without introducing bottlenecks or performance issues.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85</a:t>
            </a:fld>
            <a:endParaRPr lang="en-US" dirty="0"/>
          </a:p>
        </p:txBody>
      </p:sp>
    </p:spTree>
    <p:extLst>
      <p:ext uri="{BB962C8B-B14F-4D97-AF65-F5344CB8AC3E}">
        <p14:creationId xmlns:p14="http://schemas.microsoft.com/office/powerpoint/2010/main" val="4118491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Saga Pattern allows developers to define sagas dynamically and evolve their workflows over time to accommodate changing business requirements and user needs, providing flexibility and adaptability in Azure serverless architectures.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86</a:t>
            </a:fld>
            <a:endParaRPr lang="en-US" dirty="0"/>
          </a:p>
        </p:txBody>
      </p:sp>
    </p:spTree>
    <p:extLst>
      <p:ext uri="{BB962C8B-B14F-4D97-AF65-F5344CB8AC3E}">
        <p14:creationId xmlns:p14="http://schemas.microsoft.com/office/powerpoint/2010/main" val="10712777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Event-Driven Microservices is a fundamental software design pattern that emphasizes loose coupling and scalability by enabling communication between microservices through asynchronous events. In this section, we'll explore how Event-Driven Microservices can be effectively implemented in Azure serverless architectures to build scalable, resilient, and loosely coupled systems.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Event-Driven Microservices architecture revolves around the idea of microservices communicating with each other through asynchronous events. Instead of direct synchronous communication between services, microservices produce and consume events that represent meaningful business activities or state changes. This approach promotes loose coupling, as microservices are unaware of each other's existence and can evolve independently. Additionally, it enhances scalability and resilience by decoupling the timing and availability of services.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87</a:t>
            </a:fld>
            <a:endParaRPr lang="en-US" dirty="0"/>
          </a:p>
        </p:txBody>
      </p:sp>
    </p:spTree>
    <p:extLst>
      <p:ext uri="{BB962C8B-B14F-4D97-AF65-F5344CB8AC3E}">
        <p14:creationId xmlns:p14="http://schemas.microsoft.com/office/powerpoint/2010/main" val="2903840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One of the most significant benefits of serverless computing is its cost-efficiency. With serverless architectures, you only pay for the compute resources consumed during the execution of your code, eliminating the overhead costs associated with provisioning and maintaining infrastructure. Serverless' pay-as-you-go pricing model ensures that you're only charged for actual usage, making serverless computing a cost-effective solution for applications with unpredictable workloads or fluctuating traffic patterns. By optimizing resource utilization and minimizing idle time, serverless services help organizations reduce their cloud spending and maximize return on investment.</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18</a:t>
            </a:fld>
            <a:endParaRPr lang="en-US" dirty="0"/>
          </a:p>
        </p:txBody>
      </p:sp>
    </p:spTree>
    <p:extLst>
      <p:ext uri="{BB962C8B-B14F-4D97-AF65-F5344CB8AC3E}">
        <p14:creationId xmlns:p14="http://schemas.microsoft.com/office/powerpoint/2010/main" val="41781914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Event-Driven Microservices promote loose coupling between services, as they communicate through asynchronous events rather than direct dependencies. This allows services to evolve independently and facilitates easier maintenance and scalability.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88</a:t>
            </a:fld>
            <a:endParaRPr lang="en-US" dirty="0"/>
          </a:p>
        </p:txBody>
      </p:sp>
    </p:spTree>
    <p:extLst>
      <p:ext uri="{BB962C8B-B14F-4D97-AF65-F5344CB8AC3E}">
        <p14:creationId xmlns:p14="http://schemas.microsoft.com/office/powerpoint/2010/main" val="39123418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decoupling services and allowing them to react to events asynchronously, Event-Driven Microservices architectures can scale horizontally to handle varying workloads and spikes in demand more effectively.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89</a:t>
            </a:fld>
            <a:endParaRPr lang="en-US" dirty="0"/>
          </a:p>
        </p:txBody>
      </p:sp>
    </p:spTree>
    <p:extLst>
      <p:ext uri="{BB962C8B-B14F-4D97-AF65-F5344CB8AC3E}">
        <p14:creationId xmlns:p14="http://schemas.microsoft.com/office/powerpoint/2010/main" val="2571985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Event-Driven Microservices architectures are inherently more resilient to failures, as they can gracefully handle service outages, retries, and transient errors without impacting the overall system. This improves the reliability and availability of applications built on Azure serverless architectures.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90</a:t>
            </a:fld>
            <a:endParaRPr lang="en-US" dirty="0"/>
          </a:p>
        </p:txBody>
      </p:sp>
    </p:spTree>
    <p:extLst>
      <p:ext uri="{BB962C8B-B14F-4D97-AF65-F5344CB8AC3E}">
        <p14:creationId xmlns:p14="http://schemas.microsoft.com/office/powerpoint/2010/main" val="8923570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Event-Driven Microservices provide flexibility in designing workflows and business processes, as services can be composed and orchestrated dynamically based on event triggers. This enables developers to implement complex, event-driven workflows in a scalable and adaptable manner.</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91</a:t>
            </a:fld>
            <a:endParaRPr lang="en-US" dirty="0"/>
          </a:p>
        </p:txBody>
      </p:sp>
    </p:spTree>
    <p:extLst>
      <p:ext uri="{BB962C8B-B14F-4D97-AF65-F5344CB8AC3E}">
        <p14:creationId xmlns:p14="http://schemas.microsoft.com/office/powerpoint/2010/main" val="4644073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Asynchronous Messaging pattern is a fundamental design pattern used to decouple communication between components in a distributed system by exchanging messages asynchronously. In this section, we'll explore how the Asynchronous Messaging pattern can be effectively applied in Azure serverless architectures to improve scalability, reliability, and flexibility.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In traditional synchronous communication, components interact directly, leading to tight coupling and potential scalability and reliability issues. Asynchronous Messaging addresses these challenges by introducing message queues or channels between components. Instead of communicating directly, components send messages to these channels, allowing them to operate independently and asynchronously. This pattern promotes loose coupling, improves scalability, and enhances fault tolerance by decoupling the timing and availability of components.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92</a:t>
            </a:fld>
            <a:endParaRPr lang="en-US" dirty="0"/>
          </a:p>
        </p:txBody>
      </p:sp>
    </p:spTree>
    <p:extLst>
      <p:ext uri="{BB962C8B-B14F-4D97-AF65-F5344CB8AC3E}">
        <p14:creationId xmlns:p14="http://schemas.microsoft.com/office/powerpoint/2010/main" val="38760526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Asynchronous Messaging promotes loose coupling between components by decoupling their communication through message queues or channels. This allows components to operate independently, making it easier to maintain, scale, and evolve the system over time.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93</a:t>
            </a:fld>
            <a:endParaRPr lang="en-US" dirty="0"/>
          </a:p>
        </p:txBody>
      </p:sp>
    </p:spTree>
    <p:extLst>
      <p:ext uri="{BB962C8B-B14F-4D97-AF65-F5344CB8AC3E}">
        <p14:creationId xmlns:p14="http://schemas.microsoft.com/office/powerpoint/2010/main" val="29135470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decoupling components and allowing them to process messages asynchronously, Asynchronous Messaging architectures can scale horizontally to handle varying workloads and spikes in demand more effectively.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94</a:t>
            </a:fld>
            <a:endParaRPr lang="en-US" dirty="0"/>
          </a:p>
        </p:txBody>
      </p:sp>
    </p:spTree>
    <p:extLst>
      <p:ext uri="{BB962C8B-B14F-4D97-AF65-F5344CB8AC3E}">
        <p14:creationId xmlns:p14="http://schemas.microsoft.com/office/powerpoint/2010/main" val="1111612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Asynchronous Messaging architectures are inherently more resilient to failures, as they can handle transient errors, retries, and service outages without impacting the overall system. This improves the reliability and availability of applications built on Azure serverless architectures.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95</a:t>
            </a:fld>
            <a:endParaRPr lang="en-US" dirty="0"/>
          </a:p>
        </p:txBody>
      </p:sp>
    </p:spTree>
    <p:extLst>
      <p:ext uri="{BB962C8B-B14F-4D97-AF65-F5344CB8AC3E}">
        <p14:creationId xmlns:p14="http://schemas.microsoft.com/office/powerpoint/2010/main" val="3438626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Asynchronous Messaging provides flexibility in designing workflows and business processes, as components can communicate indirectly through message queues or channels. This enables developers to implement complex, event-driven architectures that are scalable, adaptable, and responsive to changing business requirements.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96</a:t>
            </a:fld>
            <a:endParaRPr lang="en-US" dirty="0"/>
          </a:p>
        </p:txBody>
      </p:sp>
    </p:spTree>
    <p:extLst>
      <p:ext uri="{BB962C8B-B14F-4D97-AF65-F5344CB8AC3E}">
        <p14:creationId xmlns:p14="http://schemas.microsoft.com/office/powerpoint/2010/main" val="4156237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97</a:t>
            </a:fld>
            <a:endParaRPr lang="en-US" dirty="0"/>
          </a:p>
        </p:txBody>
      </p:sp>
    </p:spTree>
    <p:extLst>
      <p:ext uri="{BB962C8B-B14F-4D97-AF65-F5344CB8AC3E}">
        <p14:creationId xmlns:p14="http://schemas.microsoft.com/office/powerpoint/2010/main" val="171536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By abstracting away infrastructure management, serverless frees developers to focus on writing code and building applications. Serverless </a:t>
            </a: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services enable developers to write code in their preferred programming languages and deploy applications with ease. This streamlined development process accelerates time-to-market, fosters innovation, and enhances developer productivity. With serverless computing, developers can iterate quickly, experiment with new ideas, and deliver value to customers faster than ever before.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19</a:t>
            </a:fld>
            <a:endParaRPr lang="en-US" dirty="0"/>
          </a:p>
        </p:txBody>
      </p:sp>
    </p:spTree>
    <p:extLst>
      <p:ext uri="{BB962C8B-B14F-4D97-AF65-F5344CB8AC3E}">
        <p14:creationId xmlns:p14="http://schemas.microsoft.com/office/powerpoint/2010/main" val="644808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98</a:t>
            </a:fld>
            <a:endParaRPr lang="en-US" dirty="0"/>
          </a:p>
        </p:txBody>
      </p:sp>
    </p:spTree>
    <p:extLst>
      <p:ext uri="{BB962C8B-B14F-4D97-AF65-F5344CB8AC3E}">
        <p14:creationId xmlns:p14="http://schemas.microsoft.com/office/powerpoint/2010/main" val="5792056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a:spcBef>
                <a:spcPts val="0"/>
              </a:spcBef>
              <a:spcAft>
                <a:spcPts val="0"/>
              </a:spcAft>
            </a:pPr>
            <a:endParaRPr lang="en-US" dirty="0">
              <a:effectLst/>
              <a:highlight>
                <a:srgbClr val="FFFFFF"/>
              </a:highlight>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Functions: Event-driven serverless compute service that lets you run event-triggered code without having to explicitly provision or manage infrastructure.</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Logic Apps: Provides a way to automate workflows and integrate apps, data, systems, and services across organizations.</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99</a:t>
            </a:fld>
            <a:endParaRPr lang="en-US" dirty="0"/>
          </a:p>
        </p:txBody>
      </p:sp>
    </p:spTree>
    <p:extLst>
      <p:ext uri="{BB962C8B-B14F-4D97-AF65-F5344CB8AC3E}">
        <p14:creationId xmlns:p14="http://schemas.microsoft.com/office/powerpoint/2010/main" val="7617170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a:spcBef>
                <a:spcPts val="0"/>
              </a:spcBef>
              <a:spcAft>
                <a:spcPts val="0"/>
              </a:spcAft>
            </a:pPr>
            <a:endParaRPr lang="en-US" dirty="0">
              <a:effectLst/>
              <a:highlight>
                <a:srgbClr val="FFFFFF"/>
              </a:highlight>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Stream Analytics: Real-time analytics on streaming data.</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Data Lake Analytics: On-demand analytics service that simplifies big data processing.</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Synapse Analytics (formerly SQL Data Warehouse): Enterprise data warehouse service used to analyze large volumes of data.</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Event Hubs: Highly scalable data streaming platform and event ingestion service.</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101</a:t>
            </a:fld>
            <a:endParaRPr lang="en-US" dirty="0"/>
          </a:p>
        </p:txBody>
      </p:sp>
    </p:spTree>
    <p:extLst>
      <p:ext uri="{BB962C8B-B14F-4D97-AF65-F5344CB8AC3E}">
        <p14:creationId xmlns:p14="http://schemas.microsoft.com/office/powerpoint/2010/main" val="180944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a:spcBef>
                <a:spcPts val="0"/>
              </a:spcBef>
              <a:spcAft>
                <a:spcPts val="0"/>
              </a:spcAft>
            </a:pPr>
            <a:endParaRPr lang="en-US" dirty="0">
              <a:effectLst/>
              <a:highlight>
                <a:srgbClr val="FFFFFF"/>
              </a:highlight>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Stream Analytics: Real-time analytics on streaming data.</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Data Lake Analytics: On-demand analytics service that simplifies big data processing.</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Synapse Analytics (formerly SQL Data Warehouse): Enterprise data warehouse service used to analyze large volumes of data.</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Event Hubs: Highly scalable data streaming platform and event ingestion service.</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103</a:t>
            </a:fld>
            <a:endParaRPr lang="en-US" dirty="0"/>
          </a:p>
        </p:txBody>
      </p:sp>
    </p:spTree>
    <p:extLst>
      <p:ext uri="{BB962C8B-B14F-4D97-AF65-F5344CB8AC3E}">
        <p14:creationId xmlns:p14="http://schemas.microsoft.com/office/powerpoint/2010/main" val="33253076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110</a:t>
            </a:fld>
            <a:endParaRPr lang="en-US" dirty="0"/>
          </a:p>
        </p:txBody>
      </p:sp>
    </p:spTree>
    <p:extLst>
      <p:ext uri="{BB962C8B-B14F-4D97-AF65-F5344CB8AC3E}">
        <p14:creationId xmlns:p14="http://schemas.microsoft.com/office/powerpoint/2010/main" val="27717577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1" i="0" dirty="0">
                <a:solidFill>
                  <a:srgbClr val="282523"/>
                </a:solidFill>
                <a:effectLst/>
                <a:latin typeface="Ginto"/>
              </a:rPr>
              <a:t>Azure Functions on Azure Container Apps</a:t>
            </a:r>
            <a:r>
              <a:rPr lang="en-US" sz="2800" b="0" i="0" dirty="0">
                <a:solidFill>
                  <a:srgbClr val="282523"/>
                </a:solidFill>
                <a:effectLst/>
                <a:latin typeface="Ginto"/>
              </a:rPr>
              <a:t> allows you to deploy and run your serverless functions within a containerized environment1. This setup enables seamless integration with other cloud-native microservices, APIs, and workflows2. By using Azure Container Apps, you can:</a:t>
            </a:r>
          </a:p>
          <a:p>
            <a:pPr algn="l"/>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Run Functions in Containers</a:t>
            </a:r>
            <a:r>
              <a:rPr lang="en-US" sz="2800" b="0" i="0" dirty="0">
                <a:solidFill>
                  <a:srgbClr val="282523"/>
                </a:solidFill>
                <a:effectLst/>
                <a:latin typeface="Ginto"/>
              </a:rPr>
              <a:t>: Your functions run in Linux containers, which are managed by Azure Functions.</a:t>
            </a:r>
          </a:p>
          <a:p>
            <a:pPr marL="457200" indent="-457200" algn="l">
              <a:buFont typeface="Arial" panose="020B0604020202020204" pitchFamily="34" charset="0"/>
              <a:buChar char="•"/>
            </a:pPr>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Event-driven Scaling</a:t>
            </a:r>
            <a:r>
              <a:rPr lang="en-US" sz="2800" b="0" i="0" dirty="0">
                <a:solidFill>
                  <a:srgbClr val="282523"/>
                </a:solidFill>
                <a:effectLst/>
                <a:latin typeface="Ginto"/>
              </a:rPr>
              <a:t>: Utilize Kubernetes Event-driven Autoscaling (KEDA) for scaling based on event triggers.</a:t>
            </a:r>
          </a:p>
          <a:p>
            <a:pPr marL="457200" indent="-457200" algn="l">
              <a:buFont typeface="Arial" panose="020B0604020202020204" pitchFamily="34" charset="0"/>
              <a:buChar char="•"/>
            </a:pPr>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Open-source Integration</a:t>
            </a:r>
            <a:r>
              <a:rPr lang="en-US" sz="2800" b="0" i="0" dirty="0">
                <a:solidFill>
                  <a:srgbClr val="282523"/>
                </a:solidFill>
                <a:effectLst/>
                <a:latin typeface="Ginto"/>
              </a:rPr>
              <a:t>: Leverage open-source tools like Dapr for state management and sidecar capabilities.</a:t>
            </a:r>
          </a:p>
          <a:p>
            <a:pPr marL="457200" indent="-457200" algn="l">
              <a:buFont typeface="Arial" panose="020B0604020202020204" pitchFamily="34" charset="0"/>
              <a:buChar char="•"/>
            </a:pPr>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Flexible Deployment</a:t>
            </a:r>
            <a:r>
              <a:rPr lang="en-US" sz="2800" b="0" i="0" dirty="0">
                <a:solidFill>
                  <a:srgbClr val="282523"/>
                </a:solidFill>
                <a:effectLst/>
                <a:latin typeface="Ginto"/>
              </a:rPr>
              <a:t>: Deploy your function app containers from a container registry and use Azure Functions client tools for management.</a:t>
            </a:r>
          </a:p>
          <a:p>
            <a:pPr marL="457200" indent="-457200" algn="l">
              <a:buFont typeface="Arial" panose="020B0604020202020204" pitchFamily="34" charset="0"/>
              <a:buChar char="•"/>
            </a:pPr>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Monitoring and Networking</a:t>
            </a:r>
            <a:r>
              <a:rPr lang="en-US" sz="2800" b="0" i="0" dirty="0">
                <a:solidFill>
                  <a:srgbClr val="282523"/>
                </a:solidFill>
                <a:effectLst/>
                <a:latin typeface="Ginto"/>
              </a:rPr>
              <a:t>: Use Application Insights for monitoring and access virtual networking resources provided by the environment.</a:t>
            </a:r>
          </a:p>
          <a:p>
            <a:pPr algn="l"/>
            <a:endParaRPr lang="en-US" sz="2800" b="0" i="0" dirty="0">
              <a:solidFill>
                <a:srgbClr val="282523"/>
              </a:solidFill>
              <a:effectLst/>
              <a:latin typeface="Ginto"/>
            </a:endParaRPr>
          </a:p>
          <a:p>
            <a:pPr algn="l"/>
            <a:r>
              <a:rPr lang="en-US" sz="2800" b="0" i="0" dirty="0">
                <a:solidFill>
                  <a:srgbClr val="282523"/>
                </a:solidFill>
                <a:effectLst/>
                <a:latin typeface="Ginto"/>
              </a:rPr>
              <a:t>This setup is ideal for developers looking to build event-driven, cloud-native applications with the flexibility to run functions alongside other containerized services4.</a:t>
            </a:r>
          </a:p>
        </p:txBody>
      </p:sp>
      <p:sp>
        <p:nvSpPr>
          <p:cNvPr id="4" name="Slide Number Placeholder 3"/>
          <p:cNvSpPr>
            <a:spLocks noGrp="1"/>
          </p:cNvSpPr>
          <p:nvPr>
            <p:ph type="sldNum" sz="quarter" idx="5"/>
          </p:nvPr>
        </p:nvSpPr>
        <p:spPr/>
        <p:txBody>
          <a:bodyPr/>
          <a:lstStyle/>
          <a:p>
            <a:fld id="{D72BD24D-6DAF-44D7-B060-FF47AF7E0F8C}" type="slidenum">
              <a:rPr lang="en-US" smtClean="0"/>
              <a:t>111</a:t>
            </a:fld>
            <a:endParaRPr lang="en-US" dirty="0"/>
          </a:p>
        </p:txBody>
      </p:sp>
    </p:spTree>
    <p:extLst>
      <p:ext uri="{BB962C8B-B14F-4D97-AF65-F5344CB8AC3E}">
        <p14:creationId xmlns:p14="http://schemas.microsoft.com/office/powerpoint/2010/main" val="11341460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1" i="0" dirty="0">
                <a:solidFill>
                  <a:srgbClr val="282523"/>
                </a:solidFill>
                <a:effectLst/>
                <a:latin typeface="Ginto"/>
              </a:rPr>
              <a:t>Integration with Kubernetes</a:t>
            </a:r>
            <a:r>
              <a:rPr lang="en-US" b="0" i="0" dirty="0">
                <a:solidFill>
                  <a:srgbClr val="282523"/>
                </a:solidFill>
                <a:effectLst/>
                <a:latin typeface="Ginto"/>
              </a:rPr>
              <a:t>: Azure Container Apps is built on Kubernetes, which allows for seamless integration with other containerized services and microservices.</a:t>
            </a:r>
          </a:p>
          <a:p>
            <a:pPr marL="0" indent="0" algn="l">
              <a:buFont typeface="Arial" panose="020B0604020202020204" pitchFamily="34" charset="0"/>
              <a:buNone/>
            </a:pPr>
            <a:endParaRPr lang="en-US" b="0" i="0" dirty="0">
              <a:solidFill>
                <a:srgbClr val="282523"/>
              </a:solidFill>
              <a:effectLst/>
              <a:latin typeface="Ginto"/>
            </a:endParaRPr>
          </a:p>
          <a:p>
            <a:pPr marL="171450" indent="-171450" algn="l">
              <a:buFont typeface="Arial" panose="020B0604020202020204" pitchFamily="34" charset="0"/>
              <a:buChar char="•"/>
            </a:pPr>
            <a:r>
              <a:rPr lang="en-US" b="1" i="0" dirty="0">
                <a:solidFill>
                  <a:srgbClr val="282523"/>
                </a:solidFill>
                <a:effectLst/>
                <a:latin typeface="Ginto"/>
              </a:rPr>
              <a:t>Event-driven Autoscaling</a:t>
            </a:r>
            <a:r>
              <a:rPr lang="en-US" b="0" i="0" dirty="0">
                <a:solidFill>
                  <a:srgbClr val="282523"/>
                </a:solidFill>
                <a:effectLst/>
                <a:latin typeface="Ginto"/>
              </a:rPr>
              <a:t>: With Kubernetes Event-driven Autoscaling (KEDA), you can scale your functions based on event triggers, which is ideal for event-driven architectures.</a:t>
            </a:r>
          </a:p>
          <a:p>
            <a:pPr marL="0" indent="0" algn="l">
              <a:buFont typeface="Arial" panose="020B0604020202020204" pitchFamily="34" charset="0"/>
              <a:buNone/>
            </a:pPr>
            <a:endParaRPr lang="en-US" b="0" i="0" dirty="0">
              <a:solidFill>
                <a:srgbClr val="282523"/>
              </a:solidFill>
              <a:effectLst/>
              <a:latin typeface="Ginto"/>
            </a:endParaRPr>
          </a:p>
          <a:p>
            <a:pPr marL="171450" indent="-171450" algn="l">
              <a:buFont typeface="Arial" panose="020B0604020202020204" pitchFamily="34" charset="0"/>
              <a:buChar char="•"/>
            </a:pPr>
            <a:r>
              <a:rPr lang="en-US" b="1" i="0" dirty="0">
                <a:solidFill>
                  <a:srgbClr val="282523"/>
                </a:solidFill>
                <a:effectLst/>
                <a:latin typeface="Ginto"/>
              </a:rPr>
              <a:t>Open-source Tools</a:t>
            </a:r>
            <a:r>
              <a:rPr lang="en-US" b="0" i="0" dirty="0">
                <a:solidFill>
                  <a:srgbClr val="282523"/>
                </a:solidFill>
                <a:effectLst/>
                <a:latin typeface="Ginto"/>
              </a:rPr>
              <a:t>: You can leverage open-source tools like Dapr for state management and sidecar capabilities, enhancing your application's functionality.</a:t>
            </a:r>
          </a:p>
          <a:p>
            <a:pPr marL="0" indent="0" algn="l">
              <a:buFont typeface="Arial" panose="020B0604020202020204" pitchFamily="34" charset="0"/>
              <a:buNone/>
            </a:pPr>
            <a:endParaRPr lang="en-US" b="0" i="0" dirty="0">
              <a:solidFill>
                <a:srgbClr val="282523"/>
              </a:solidFill>
              <a:effectLst/>
              <a:latin typeface="Ginto"/>
            </a:endParaRPr>
          </a:p>
          <a:p>
            <a:pPr marL="171450" indent="-171450" algn="l">
              <a:buFont typeface="Arial" panose="020B0604020202020204" pitchFamily="34" charset="0"/>
              <a:buChar char="•"/>
            </a:pPr>
            <a:r>
              <a:rPr lang="en-US" b="1" i="0" dirty="0">
                <a:solidFill>
                  <a:srgbClr val="282523"/>
                </a:solidFill>
                <a:effectLst/>
                <a:latin typeface="Ginto"/>
              </a:rPr>
              <a:t>Cost Efficiency</a:t>
            </a:r>
            <a:r>
              <a:rPr lang="en-US" b="0" i="0" dirty="0">
                <a:solidFill>
                  <a:srgbClr val="282523"/>
                </a:solidFill>
                <a:effectLst/>
                <a:latin typeface="Ginto"/>
              </a:rPr>
              <a:t>: Running functions in Azure Container Apps can be more cost-effective, especially if you need to integrate with virtual networks.</a:t>
            </a:r>
          </a:p>
          <a:p>
            <a:pPr marL="0" indent="0" algn="l">
              <a:buFont typeface="Arial" panose="020B0604020202020204" pitchFamily="34" charset="0"/>
              <a:buNone/>
            </a:pPr>
            <a:endParaRPr lang="en-US" b="0" i="0" dirty="0">
              <a:solidFill>
                <a:srgbClr val="282523"/>
              </a:solidFill>
              <a:effectLst/>
              <a:latin typeface="Ginto"/>
            </a:endParaRPr>
          </a:p>
          <a:p>
            <a:pPr marL="171450" indent="-171450" algn="l">
              <a:buFont typeface="Arial" panose="020B0604020202020204" pitchFamily="34" charset="0"/>
              <a:buChar char="•"/>
            </a:pPr>
            <a:r>
              <a:rPr lang="en-US" b="1" i="0" dirty="0">
                <a:solidFill>
                  <a:srgbClr val="282523"/>
                </a:solidFill>
                <a:effectLst/>
                <a:latin typeface="Ginto"/>
              </a:rPr>
              <a:t>Flexible Deployment</a:t>
            </a:r>
            <a:r>
              <a:rPr lang="en-US" b="0" i="0" dirty="0">
                <a:solidFill>
                  <a:srgbClr val="282523"/>
                </a:solidFill>
                <a:effectLst/>
                <a:latin typeface="Ginto"/>
              </a:rPr>
              <a:t>: You can deploy your function app containers from a container registry and manage them using Azure Functions client tools.</a:t>
            </a:r>
          </a:p>
        </p:txBody>
      </p:sp>
      <p:sp>
        <p:nvSpPr>
          <p:cNvPr id="4" name="Slide Number Placeholder 3"/>
          <p:cNvSpPr>
            <a:spLocks noGrp="1"/>
          </p:cNvSpPr>
          <p:nvPr>
            <p:ph type="sldNum" sz="quarter" idx="5"/>
          </p:nvPr>
        </p:nvSpPr>
        <p:spPr/>
        <p:txBody>
          <a:bodyPr/>
          <a:lstStyle/>
          <a:p>
            <a:fld id="{D72BD24D-6DAF-44D7-B060-FF47AF7E0F8C}" type="slidenum">
              <a:rPr lang="en-US" smtClean="0"/>
              <a:t>112</a:t>
            </a:fld>
            <a:endParaRPr lang="en-US" dirty="0"/>
          </a:p>
        </p:txBody>
      </p:sp>
    </p:spTree>
    <p:extLst>
      <p:ext uri="{BB962C8B-B14F-4D97-AF65-F5344CB8AC3E}">
        <p14:creationId xmlns:p14="http://schemas.microsoft.com/office/powerpoint/2010/main" val="11861697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113</a:t>
            </a:fld>
            <a:endParaRPr lang="en-US" dirty="0"/>
          </a:p>
        </p:txBody>
      </p:sp>
    </p:spTree>
    <p:extLst>
      <p:ext uri="{BB962C8B-B14F-4D97-AF65-F5344CB8AC3E}">
        <p14:creationId xmlns:p14="http://schemas.microsoft.com/office/powerpoint/2010/main" val="302088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114</a:t>
            </a:fld>
            <a:endParaRPr lang="en-US" dirty="0"/>
          </a:p>
        </p:txBody>
      </p:sp>
    </p:spTree>
    <p:extLst>
      <p:ext uri="{BB962C8B-B14F-4D97-AF65-F5344CB8AC3E}">
        <p14:creationId xmlns:p14="http://schemas.microsoft.com/office/powerpoint/2010/main" val="4850243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115</a:t>
            </a:fld>
            <a:endParaRPr lang="en-US" dirty="0"/>
          </a:p>
        </p:txBody>
      </p:sp>
    </p:spTree>
    <p:extLst>
      <p:ext uri="{BB962C8B-B14F-4D97-AF65-F5344CB8AC3E}">
        <p14:creationId xmlns:p14="http://schemas.microsoft.com/office/powerpoint/2010/main" val="41544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platforms inherently provide high availability and fault tolerance, as they distribute workloads across multiple redundant instances.</a:t>
            </a:r>
          </a:p>
          <a:p>
            <a:endParaRPr lang="en-US" sz="1800" kern="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20</a:t>
            </a:fld>
            <a:endParaRPr lang="en-US" dirty="0"/>
          </a:p>
        </p:txBody>
      </p:sp>
    </p:spTree>
    <p:extLst>
      <p:ext uri="{BB962C8B-B14F-4D97-AF65-F5344CB8AC3E}">
        <p14:creationId xmlns:p14="http://schemas.microsoft.com/office/powerpoint/2010/main" val="13970033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116</a:t>
            </a:fld>
            <a:endParaRPr lang="en-US" dirty="0"/>
          </a:p>
        </p:txBody>
      </p:sp>
    </p:spTree>
    <p:extLst>
      <p:ext uri="{BB962C8B-B14F-4D97-AF65-F5344CB8AC3E}">
        <p14:creationId xmlns:p14="http://schemas.microsoft.com/office/powerpoint/2010/main" val="1266396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is why the team built .NET Aspire it's a cloud ready stack for building observable, production ready, distributed applications and to help us be more productive as developers when we're developing and deploying our applications.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117</a:t>
            </a:fld>
            <a:endParaRPr lang="en-US" dirty="0"/>
          </a:p>
        </p:txBody>
      </p:sp>
    </p:spTree>
    <p:extLst>
      <p:ext uri="{BB962C8B-B14F-4D97-AF65-F5344CB8AC3E}">
        <p14:creationId xmlns:p14="http://schemas.microsoft.com/office/powerpoint/2010/main" val="337357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118</a:t>
            </a:fld>
            <a:endParaRPr lang="en-US" dirty="0"/>
          </a:p>
        </p:txBody>
      </p:sp>
    </p:spTree>
    <p:extLst>
      <p:ext uri="{BB962C8B-B14F-4D97-AF65-F5344CB8AC3E}">
        <p14:creationId xmlns:p14="http://schemas.microsoft.com/office/powerpoint/2010/main" val="23936368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exactly are smart defaults?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119</a:t>
            </a:fld>
            <a:endParaRPr lang="en-US" dirty="0"/>
          </a:p>
        </p:txBody>
      </p:sp>
    </p:spTree>
    <p:extLst>
      <p:ext uri="{BB962C8B-B14F-4D97-AF65-F5344CB8AC3E}">
        <p14:creationId xmlns:p14="http://schemas.microsoft.com/office/powerpoint/2010/main" val="11373343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120</a:t>
            </a:fld>
            <a:endParaRPr lang="en-US" dirty="0"/>
          </a:p>
        </p:txBody>
      </p:sp>
    </p:spTree>
    <p:extLst>
      <p:ext uri="{BB962C8B-B14F-4D97-AF65-F5344CB8AC3E}">
        <p14:creationId xmlns:p14="http://schemas.microsoft.com/office/powerpoint/2010/main" val="42267928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121</a:t>
            </a:fld>
            <a:endParaRPr lang="en-US" dirty="0"/>
          </a:p>
        </p:txBody>
      </p:sp>
    </p:spTree>
    <p:extLst>
      <p:ext uri="{BB962C8B-B14F-4D97-AF65-F5344CB8AC3E}">
        <p14:creationId xmlns:p14="http://schemas.microsoft.com/office/powerpoint/2010/main" val="14132179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122</a:t>
            </a:fld>
            <a:endParaRPr lang="en-US" dirty="0"/>
          </a:p>
        </p:txBody>
      </p:sp>
    </p:spTree>
    <p:extLst>
      <p:ext uri="{BB962C8B-B14F-4D97-AF65-F5344CB8AC3E}">
        <p14:creationId xmlns:p14="http://schemas.microsoft.com/office/powerpoint/2010/main" val="38364013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mentioned, orchestration is one of the main feature of .NET Aspire. But what does that look like in practice?</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123</a:t>
            </a:fld>
            <a:endParaRPr lang="en-US" dirty="0"/>
          </a:p>
        </p:txBody>
      </p:sp>
    </p:spTree>
    <p:extLst>
      <p:ext uri="{BB962C8B-B14F-4D97-AF65-F5344CB8AC3E}">
        <p14:creationId xmlns:p14="http://schemas.microsoft.com/office/powerpoint/2010/main" val="18512334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124</a:t>
            </a:fld>
            <a:endParaRPr lang="en-US" dirty="0"/>
          </a:p>
        </p:txBody>
      </p:sp>
    </p:spTree>
    <p:extLst>
      <p:ext uri="{BB962C8B-B14F-4D97-AF65-F5344CB8AC3E}">
        <p14:creationId xmlns:p14="http://schemas.microsoft.com/office/powerpoint/2010/main" val="28039357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orchestration, the .NET Aspire app host knows what to start up but we can also configure it so it knows about project dependencies, and it can enable applications to automatically discover each other so we don't have to use hard coded strings.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127</a:t>
            </a:fld>
            <a:endParaRPr lang="en-US" dirty="0"/>
          </a:p>
        </p:txBody>
      </p:sp>
    </p:spTree>
    <p:extLst>
      <p:ext uri="{BB962C8B-B14F-4D97-AF65-F5344CB8AC3E}">
        <p14:creationId xmlns:p14="http://schemas.microsoft.com/office/powerpoint/2010/main" val="1332534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911453"/>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3791178"/>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8339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651457"/>
            <a:ext cx="5181600" cy="4168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651457"/>
            <a:ext cx="5181600" cy="4168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358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358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103873"/>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564373"/>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657558" y="6477128"/>
            <a:ext cx="4876912" cy="276999"/>
          </a:xfrm>
          <a:prstGeom prst="rect">
            <a:avLst/>
          </a:prstGeom>
          <a:noFill/>
        </p:spPr>
        <p:txBody>
          <a:bodyPr wrap="none" rtlCol="0">
            <a:spAutoFit/>
          </a:bodyPr>
          <a:lstStyle/>
          <a:p>
            <a:pPr algn="ctr"/>
            <a:r>
              <a:rPr lang="en-US" sz="1200" b="1" kern="1200" dirty="0">
                <a:solidFill>
                  <a:schemeClr val="bg1"/>
                </a:solidFill>
                <a:latin typeface="+mn-lt"/>
                <a:ea typeface="+mn-ea"/>
                <a:cs typeface="+mn-cs"/>
              </a:rPr>
              <a:t>Azure Serverless Solutions Demystified: Learn, Build, and Scale with Ease!</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82368C"/>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58.sv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42.svg"/><Relationship Id="rId4" Type="http://schemas.openxmlformats.org/officeDocument/2006/relationships/image" Target="../media/image41.png"/></Relationships>
</file>

<file path=ppt/slides/_rels/slide10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39.png"/><Relationship Id="rId7"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62.svg"/><Relationship Id="rId4" Type="http://schemas.openxmlformats.org/officeDocument/2006/relationships/image" Target="../media/image40.svg"/><Relationship Id="rId9" Type="http://schemas.openxmlformats.org/officeDocument/2006/relationships/image" Target="../media/image61.png"/></Relationships>
</file>

<file path=ppt/slides/_rels/slide10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4.svg"/><Relationship Id="rId7" Type="http://schemas.openxmlformats.org/officeDocument/2006/relationships/image" Target="../media/image58.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6.svg"/><Relationship Id="rId5" Type="http://schemas.openxmlformats.org/officeDocument/2006/relationships/image" Target="../media/image40.svg"/><Relationship Id="rId10" Type="http://schemas.openxmlformats.org/officeDocument/2006/relationships/image" Target="../media/image65.png"/><Relationship Id="rId4" Type="http://schemas.openxmlformats.org/officeDocument/2006/relationships/image" Target="../media/image39.png"/><Relationship Id="rId9" Type="http://schemas.openxmlformats.org/officeDocument/2006/relationships/image" Target="../media/image47.svg"/></Relationships>
</file>

<file path=ppt/slides/_rels/slide10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6.png"/><Relationship Id="rId7"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7.svg"/></Relationships>
</file>

<file path=ppt/slides/_rels/slide10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54.svg"/><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54.svg"/></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54.svg"/></Relationships>
</file>

<file path=ppt/slides/_rels/slide11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notesSlide" Target="../notesSlides/notesSlide87.xml"/><Relationship Id="rId16" Type="http://schemas.openxmlformats.org/officeDocument/2006/relationships/image" Target="../media/image82.svg"/><Relationship Id="rId20" Type="http://schemas.openxmlformats.org/officeDocument/2006/relationships/image" Target="../media/image54.svg"/><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19" Type="http://schemas.openxmlformats.org/officeDocument/2006/relationships/image" Target="../media/image53.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54.svg"/></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54.svg"/></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54.svg"/></Relationships>
</file>

<file path=ppt/slides/_rels/slide1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2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slideLayout" Target="../slideLayouts/slideLayout7.xml"/><Relationship Id="rId7" Type="http://schemas.openxmlformats.org/officeDocument/2006/relationships/image" Target="../media/image5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notesSlide" Target="../notesSlides/notesSlide96.xml"/></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89.png"/></Relationships>
</file>

<file path=ppt/slides/_rels/slide1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2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1.png"/><Relationship Id="rId18" Type="http://schemas.openxmlformats.org/officeDocument/2006/relationships/image" Target="../media/image47.svg"/><Relationship Id="rId3" Type="http://schemas.openxmlformats.org/officeDocument/2006/relationships/image" Target="../media/image86.png"/><Relationship Id="rId21" Type="http://schemas.openxmlformats.org/officeDocument/2006/relationships/image" Target="../media/image103.png"/><Relationship Id="rId7" Type="http://schemas.openxmlformats.org/officeDocument/2006/relationships/image" Target="../media/image96.svg"/><Relationship Id="rId12" Type="http://schemas.openxmlformats.org/officeDocument/2006/relationships/image" Target="../media/image100.png"/><Relationship Id="rId17" Type="http://schemas.openxmlformats.org/officeDocument/2006/relationships/image" Target="../media/image46.png"/><Relationship Id="rId25" Type="http://schemas.openxmlformats.org/officeDocument/2006/relationships/image" Target="../media/image54.svg"/><Relationship Id="rId2" Type="http://schemas.openxmlformats.org/officeDocument/2006/relationships/notesSlide" Target="../notesSlides/notesSlide102.xml"/><Relationship Id="rId16" Type="http://schemas.openxmlformats.org/officeDocument/2006/relationships/image" Target="../media/image24.svg"/><Relationship Id="rId20" Type="http://schemas.openxmlformats.org/officeDocument/2006/relationships/image" Target="../media/image68.sv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99.svg"/><Relationship Id="rId24" Type="http://schemas.openxmlformats.org/officeDocument/2006/relationships/image" Target="../media/image53.png"/><Relationship Id="rId5" Type="http://schemas.openxmlformats.org/officeDocument/2006/relationships/image" Target="../media/image94.svg"/><Relationship Id="rId15" Type="http://schemas.openxmlformats.org/officeDocument/2006/relationships/image" Target="../media/image23.png"/><Relationship Id="rId23" Type="http://schemas.openxmlformats.org/officeDocument/2006/relationships/image" Target="../media/image105.png"/><Relationship Id="rId10" Type="http://schemas.openxmlformats.org/officeDocument/2006/relationships/image" Target="../media/image44.png"/><Relationship Id="rId19" Type="http://schemas.openxmlformats.org/officeDocument/2006/relationships/image" Target="../media/image67.pn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102.svg"/><Relationship Id="rId22" Type="http://schemas.openxmlformats.org/officeDocument/2006/relationships/image" Target="../media/image104.svg"/></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54.svg"/></Relationships>
</file>

<file path=ppt/slides/_rels/slide1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svg"/><Relationship Id="rId3" Type="http://schemas.openxmlformats.org/officeDocument/2006/relationships/image" Target="../media/image53.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notesSlide" Target="../notesSlides/notesSlide106.xml"/><Relationship Id="rId16" Type="http://schemas.openxmlformats.org/officeDocument/2006/relationships/image" Target="../media/image117.svg"/><Relationship Id="rId20" Type="http://schemas.openxmlformats.org/officeDocument/2006/relationships/image" Target="../media/image121.sv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54.svg"/><Relationship Id="rId9" Type="http://schemas.openxmlformats.org/officeDocument/2006/relationships/image" Target="../media/image110.png"/><Relationship Id="rId14" Type="http://schemas.openxmlformats.org/officeDocument/2006/relationships/image" Target="../media/image115.png"/></Relationships>
</file>

<file path=ppt/slides/_rels/slide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svg"/></Relationships>
</file>

<file path=ppt/slides/_rels/slide137.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53.png"/><Relationship Id="rId3" Type="http://schemas.openxmlformats.org/officeDocument/2006/relationships/image" Target="../media/image20.svg"/><Relationship Id="rId7" Type="http://schemas.openxmlformats.org/officeDocument/2006/relationships/image" Target="../media/image125.svg"/><Relationship Id="rId12" Type="http://schemas.openxmlformats.org/officeDocument/2006/relationships/image" Target="../media/image130.sv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sv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svg"/><Relationship Id="rId14" Type="http://schemas.openxmlformats.org/officeDocument/2006/relationships/image" Target="../media/image54.svg"/></Relationships>
</file>

<file path=ppt/slides/_rels/slide1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1.jpeg"/><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8.xml"/><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42.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39.png"/><Relationship Id="rId12" Type="http://schemas.openxmlformats.org/officeDocument/2006/relationships/image" Target="../media/image33.svg"/><Relationship Id="rId2" Type="http://schemas.openxmlformats.org/officeDocument/2006/relationships/notesSlide" Target="../notesSlides/notesSlide110.xml"/><Relationship Id="rId1" Type="http://schemas.openxmlformats.org/officeDocument/2006/relationships/slideLayout" Target="../slideLayouts/slideLayout6.xml"/><Relationship Id="rId6" Type="http://schemas.openxmlformats.org/officeDocument/2006/relationships/image" Target="../media/image134.svg"/><Relationship Id="rId11" Type="http://schemas.openxmlformats.org/officeDocument/2006/relationships/image" Target="../media/image32.png"/><Relationship Id="rId5" Type="http://schemas.openxmlformats.org/officeDocument/2006/relationships/image" Target="../media/image133.png"/><Relationship Id="rId15" Type="http://schemas.openxmlformats.org/officeDocument/2006/relationships/image" Target="../media/image128.png"/><Relationship Id="rId10" Type="http://schemas.openxmlformats.org/officeDocument/2006/relationships/image" Target="../media/image64.svg"/><Relationship Id="rId4" Type="http://schemas.openxmlformats.org/officeDocument/2006/relationships/image" Target="../media/image20.svg"/><Relationship Id="rId9" Type="http://schemas.openxmlformats.org/officeDocument/2006/relationships/image" Target="../media/image63.png"/><Relationship Id="rId14" Type="http://schemas.openxmlformats.org/officeDocument/2006/relationships/image" Target="../media/image27.svg"/></Relationships>
</file>

<file path=ppt/slides/_rels/slide143.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39.png"/><Relationship Id="rId12" Type="http://schemas.openxmlformats.org/officeDocument/2006/relationships/image" Target="../media/image33.svg"/><Relationship Id="rId2" Type="http://schemas.openxmlformats.org/officeDocument/2006/relationships/notesSlide" Target="../notesSlides/notesSlide111.xml"/><Relationship Id="rId1" Type="http://schemas.openxmlformats.org/officeDocument/2006/relationships/slideLayout" Target="../slideLayouts/slideLayout6.xml"/><Relationship Id="rId6" Type="http://schemas.openxmlformats.org/officeDocument/2006/relationships/image" Target="../media/image134.svg"/><Relationship Id="rId11" Type="http://schemas.openxmlformats.org/officeDocument/2006/relationships/image" Target="../media/image32.png"/><Relationship Id="rId5" Type="http://schemas.openxmlformats.org/officeDocument/2006/relationships/image" Target="../media/image133.png"/><Relationship Id="rId15" Type="http://schemas.openxmlformats.org/officeDocument/2006/relationships/image" Target="../media/image128.png"/><Relationship Id="rId10" Type="http://schemas.openxmlformats.org/officeDocument/2006/relationships/image" Target="../media/image64.svg"/><Relationship Id="rId4" Type="http://schemas.openxmlformats.org/officeDocument/2006/relationships/image" Target="../media/image20.svg"/><Relationship Id="rId9" Type="http://schemas.openxmlformats.org/officeDocument/2006/relationships/image" Target="../media/image63.png"/><Relationship Id="rId14" Type="http://schemas.openxmlformats.org/officeDocument/2006/relationships/image" Target="../media/image27.svg"/></Relationships>
</file>

<file path=ppt/slides/_rels/slide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5.png"/><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48.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9.png"/><Relationship Id="rId7" Type="http://schemas.openxmlformats.org/officeDocument/2006/relationships/image" Target="../media/image137.svg"/><Relationship Id="rId12" Type="http://schemas.openxmlformats.org/officeDocument/2006/relationships/image" Target="../media/image40.sv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64.svg"/><Relationship Id="rId4" Type="http://schemas.openxmlformats.org/officeDocument/2006/relationships/image" Target="../media/image20.svg"/><Relationship Id="rId9" Type="http://schemas.openxmlformats.org/officeDocument/2006/relationships/image" Target="../media/image63.png"/></Relationships>
</file>

<file path=ppt/slides/_rels/slide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7.xml"/><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0.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1.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2.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60.svg"/><Relationship Id="rId26" Type="http://schemas.openxmlformats.org/officeDocument/2006/relationships/image" Target="../media/image27.svg"/><Relationship Id="rId21" Type="http://schemas.openxmlformats.org/officeDocument/2006/relationships/image" Target="../media/image63.png"/><Relationship Id="rId34" Type="http://schemas.openxmlformats.org/officeDocument/2006/relationships/image" Target="../media/image47.svg"/><Relationship Id="rId7" Type="http://schemas.openxmlformats.org/officeDocument/2006/relationships/image" Target="../media/image55.png"/><Relationship Id="rId12" Type="http://schemas.openxmlformats.org/officeDocument/2006/relationships/image" Target="../media/image58.svg"/><Relationship Id="rId17" Type="http://schemas.openxmlformats.org/officeDocument/2006/relationships/image" Target="../media/image59.png"/><Relationship Id="rId25" Type="http://schemas.openxmlformats.org/officeDocument/2006/relationships/image" Target="../media/image26.png"/><Relationship Id="rId33" Type="http://schemas.openxmlformats.org/officeDocument/2006/relationships/image" Target="../media/image46.png"/><Relationship Id="rId38" Type="http://schemas.openxmlformats.org/officeDocument/2006/relationships/image" Target="../media/image143.svg"/><Relationship Id="rId2" Type="http://schemas.openxmlformats.org/officeDocument/2006/relationships/notesSlide" Target="../notesSlides/notesSlide125.xml"/><Relationship Id="rId16" Type="http://schemas.openxmlformats.org/officeDocument/2006/relationships/image" Target="../media/image38.svg"/><Relationship Id="rId20" Type="http://schemas.openxmlformats.org/officeDocument/2006/relationships/image" Target="../media/image62.svg"/><Relationship Id="rId29" Type="http://schemas.openxmlformats.org/officeDocument/2006/relationships/image" Target="../media/image140.png"/><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57.png"/><Relationship Id="rId24" Type="http://schemas.openxmlformats.org/officeDocument/2006/relationships/image" Target="../media/image66.svg"/><Relationship Id="rId32" Type="http://schemas.openxmlformats.org/officeDocument/2006/relationships/image" Target="../media/image68.svg"/><Relationship Id="rId37" Type="http://schemas.openxmlformats.org/officeDocument/2006/relationships/image" Target="../media/image142.png"/><Relationship Id="rId5" Type="http://schemas.openxmlformats.org/officeDocument/2006/relationships/image" Target="../media/image19.png"/><Relationship Id="rId15" Type="http://schemas.openxmlformats.org/officeDocument/2006/relationships/image" Target="../media/image37.png"/><Relationship Id="rId23" Type="http://schemas.openxmlformats.org/officeDocument/2006/relationships/image" Target="../media/image65.png"/><Relationship Id="rId28" Type="http://schemas.openxmlformats.org/officeDocument/2006/relationships/image" Target="../media/image33.svg"/><Relationship Id="rId36" Type="http://schemas.openxmlformats.org/officeDocument/2006/relationships/image" Target="../media/image24.svg"/><Relationship Id="rId10" Type="http://schemas.openxmlformats.org/officeDocument/2006/relationships/image" Target="../media/image42.svg"/><Relationship Id="rId19" Type="http://schemas.openxmlformats.org/officeDocument/2006/relationships/image" Target="../media/image61.png"/><Relationship Id="rId31" Type="http://schemas.openxmlformats.org/officeDocument/2006/relationships/image" Target="../media/image67.png"/><Relationship Id="rId4" Type="http://schemas.openxmlformats.org/officeDocument/2006/relationships/image" Target="../media/image54.svg"/><Relationship Id="rId9" Type="http://schemas.openxmlformats.org/officeDocument/2006/relationships/image" Target="../media/image41.png"/><Relationship Id="rId14" Type="http://schemas.openxmlformats.org/officeDocument/2006/relationships/image" Target="../media/image40.svg"/><Relationship Id="rId22" Type="http://schemas.openxmlformats.org/officeDocument/2006/relationships/image" Target="../media/image64.svg"/><Relationship Id="rId27" Type="http://schemas.openxmlformats.org/officeDocument/2006/relationships/image" Target="../media/image32.png"/><Relationship Id="rId30" Type="http://schemas.openxmlformats.org/officeDocument/2006/relationships/image" Target="../media/image141.svg"/><Relationship Id="rId35" Type="http://schemas.openxmlformats.org/officeDocument/2006/relationships/image" Target="../media/image23.png"/><Relationship Id="rId8" Type="http://schemas.openxmlformats.org/officeDocument/2006/relationships/image" Target="../media/image56.svg"/><Relationship Id="rId3" Type="http://schemas.openxmlformats.org/officeDocument/2006/relationships/image" Target="../media/image5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svg"/><Relationship Id="rId7" Type="http://schemas.openxmlformats.org/officeDocument/2006/relationships/image" Target="../media/image149.svg"/><Relationship Id="rId12" Type="http://schemas.openxmlformats.org/officeDocument/2006/relationships/image" Target="../media/image154.png"/><Relationship Id="rId2"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148.png"/><Relationship Id="rId11" Type="http://schemas.openxmlformats.org/officeDocument/2006/relationships/image" Target="../media/image153.svg"/><Relationship Id="rId5" Type="http://schemas.openxmlformats.org/officeDocument/2006/relationships/image" Target="../media/image147.sv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image" Target="../media/image27.svg"/><Relationship Id="rId7" Type="http://schemas.openxmlformats.org/officeDocument/2006/relationships/image" Target="../media/image31.png"/><Relationship Id="rId12" Type="http://schemas.openxmlformats.org/officeDocument/2006/relationships/image" Target="../media/image20.sv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19.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40.sv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20.svg"/><Relationship Id="rId10" Type="http://schemas.openxmlformats.org/officeDocument/2006/relationships/image" Target="../media/image38.svg"/><Relationship Id="rId4" Type="http://schemas.openxmlformats.org/officeDocument/2006/relationships/image" Target="../media/image27.svg"/><Relationship Id="rId9" Type="http://schemas.openxmlformats.org/officeDocument/2006/relationships/image" Target="../media/image37.png"/><Relationship Id="rId1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7.svg"/><Relationship Id="rId18" Type="http://schemas.openxmlformats.org/officeDocument/2006/relationships/image" Target="../media/image50.png"/><Relationship Id="rId3" Type="http://schemas.openxmlformats.org/officeDocument/2006/relationships/image" Target="../media/image42.svg"/><Relationship Id="rId21" Type="http://schemas.openxmlformats.org/officeDocument/2006/relationships/image" Target="../media/image33.svg"/><Relationship Id="rId7" Type="http://schemas.openxmlformats.org/officeDocument/2006/relationships/image" Target="../media/image20.svg"/><Relationship Id="rId12" Type="http://schemas.openxmlformats.org/officeDocument/2006/relationships/image" Target="../media/image46.png"/><Relationship Id="rId17" Type="http://schemas.openxmlformats.org/officeDocument/2006/relationships/image" Target="../media/image49.svg"/><Relationship Id="rId2" Type="http://schemas.openxmlformats.org/officeDocument/2006/relationships/image" Target="../media/image41.png"/><Relationship Id="rId16" Type="http://schemas.openxmlformats.org/officeDocument/2006/relationships/image" Target="../media/image48.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45.svg"/><Relationship Id="rId5" Type="http://schemas.openxmlformats.org/officeDocument/2006/relationships/image" Target="../media/image30.svg"/><Relationship Id="rId15" Type="http://schemas.openxmlformats.org/officeDocument/2006/relationships/image" Target="../media/image40.svg"/><Relationship Id="rId23" Type="http://schemas.openxmlformats.org/officeDocument/2006/relationships/image" Target="../media/image27.svg"/><Relationship Id="rId10" Type="http://schemas.openxmlformats.org/officeDocument/2006/relationships/image" Target="../media/image44.png"/><Relationship Id="rId19" Type="http://schemas.openxmlformats.org/officeDocument/2006/relationships/image" Target="../media/image51.png"/><Relationship Id="rId4" Type="http://schemas.openxmlformats.org/officeDocument/2006/relationships/image" Target="../media/image29.png"/><Relationship Id="rId9" Type="http://schemas.openxmlformats.org/officeDocument/2006/relationships/image" Target="../media/image43.png"/><Relationship Id="rId14" Type="http://schemas.openxmlformats.org/officeDocument/2006/relationships/image" Target="../media/image39.png"/><Relationship Id="rId22"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645670-7CEC-2B95-55DA-9E9E0017F937}"/>
              </a:ext>
            </a:extLst>
          </p:cNvPr>
          <p:cNvSpPr txBox="1"/>
          <p:nvPr/>
        </p:nvSpPr>
        <p:spPr>
          <a:xfrm>
            <a:off x="406172" y="5940044"/>
            <a:ext cx="5377754" cy="461665"/>
          </a:xfrm>
          <a:prstGeom prst="rect">
            <a:avLst/>
          </a:prstGeom>
          <a:noFill/>
        </p:spPr>
        <p:txBody>
          <a:bodyPr wrap="none" rtlCol="0">
            <a:spAutoFit/>
          </a:bodyPr>
          <a:lstStyle/>
          <a:p>
            <a:r>
              <a:rPr lang="en-US" sz="2400" dirty="0">
                <a:solidFill>
                  <a:srgbClr val="E71F69"/>
                </a:solidFill>
                <a:latin typeface="Kamerik205 7" panose="020B0803030600090004" pitchFamily="34" charset="0"/>
              </a:rPr>
              <a:t>Advanced Serverless Workshop</a:t>
            </a:r>
          </a:p>
        </p:txBody>
      </p:sp>
      <p:sp>
        <p:nvSpPr>
          <p:cNvPr id="4" name="TextBox 3">
            <a:extLst>
              <a:ext uri="{FF2B5EF4-FFF2-40B4-BE49-F238E27FC236}">
                <a16:creationId xmlns:a16="http://schemas.microsoft.com/office/drawing/2014/main" id="{BB0BB129-6DEA-9551-7926-141784450190}"/>
              </a:ext>
            </a:extLst>
          </p:cNvPr>
          <p:cNvSpPr txBox="1"/>
          <p:nvPr/>
        </p:nvSpPr>
        <p:spPr>
          <a:xfrm>
            <a:off x="377382" y="5226205"/>
            <a:ext cx="8831777" cy="707886"/>
          </a:xfrm>
          <a:prstGeom prst="rect">
            <a:avLst/>
          </a:prstGeom>
          <a:noFill/>
        </p:spPr>
        <p:txBody>
          <a:bodyPr wrap="none" rtlCol="0">
            <a:spAutoFit/>
          </a:bodyPr>
          <a:lstStyle/>
          <a:p>
            <a:r>
              <a:rPr lang="en-US" sz="4000" dirty="0">
                <a:solidFill>
                  <a:srgbClr val="82368C"/>
                </a:solidFill>
                <a:latin typeface="Kamerik205 8" panose="020B0803030600020004" pitchFamily="34" charset="0"/>
              </a:rPr>
              <a:t>Advanced Serverless Workshop</a:t>
            </a:r>
          </a:p>
        </p:txBody>
      </p:sp>
    </p:spTree>
    <p:extLst>
      <p:ext uri="{BB962C8B-B14F-4D97-AF65-F5344CB8AC3E}">
        <p14:creationId xmlns:p14="http://schemas.microsoft.com/office/powerpoint/2010/main" val="670103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Agenda</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6" name="TextBox 5">
            <a:extLst>
              <a:ext uri="{FF2B5EF4-FFF2-40B4-BE49-F238E27FC236}">
                <a16:creationId xmlns:a16="http://schemas.microsoft.com/office/drawing/2014/main" id="{092E777C-85A5-C56B-1C5E-EAB0D727D341}"/>
              </a:ext>
            </a:extLst>
          </p:cNvPr>
          <p:cNvSpPr txBox="1"/>
          <p:nvPr/>
        </p:nvSpPr>
        <p:spPr>
          <a:xfrm>
            <a:off x="4853736" y="1655161"/>
            <a:ext cx="5918608"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Introduction to Serverless Computing</a:t>
            </a:r>
          </a:p>
          <a:p>
            <a:pPr marL="285750" indent="-285750">
              <a:buFont typeface="Arial" panose="020B0604020202020204" pitchFamily="34" charset="0"/>
              <a:buChar char="•"/>
            </a:pPr>
            <a:r>
              <a:rPr lang="en-US" sz="2800" dirty="0"/>
              <a:t>Serverless Architecture Styles</a:t>
            </a:r>
          </a:p>
          <a:p>
            <a:pPr marL="285750" indent="-285750">
              <a:buFont typeface="Arial" panose="020B0604020202020204" pitchFamily="34" charset="0"/>
              <a:buChar char="•"/>
            </a:pPr>
            <a:r>
              <a:rPr lang="en-US" sz="2800" dirty="0"/>
              <a:t>Cloud Design Patterns</a:t>
            </a:r>
          </a:p>
          <a:p>
            <a:pPr marL="285750" indent="-285750">
              <a:buFont typeface="Arial" panose="020B0604020202020204" pitchFamily="34" charset="0"/>
              <a:buChar char="•"/>
            </a:pPr>
            <a:r>
              <a:rPr lang="en-US" sz="2800" dirty="0"/>
              <a:t>Software Design Patterns</a:t>
            </a:r>
          </a:p>
        </p:txBody>
      </p:sp>
    </p:spTree>
    <p:extLst>
      <p:ext uri="{BB962C8B-B14F-4D97-AF65-F5344CB8AC3E}">
        <p14:creationId xmlns:p14="http://schemas.microsoft.com/office/powerpoint/2010/main" val="122107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FF23-621E-13BB-848A-03D9F0E70A20}"/>
              </a:ext>
            </a:extLst>
          </p:cNvPr>
          <p:cNvSpPr>
            <a:spLocks noGrp="1"/>
          </p:cNvSpPr>
          <p:nvPr>
            <p:ph type="title"/>
          </p:nvPr>
        </p:nvSpPr>
        <p:spPr/>
        <p:txBody>
          <a:bodyPr/>
          <a:lstStyle/>
          <a:p>
            <a:r>
              <a:rPr lang="en-US" dirty="0"/>
              <a:t>Workflow and Integration</a:t>
            </a:r>
          </a:p>
        </p:txBody>
      </p:sp>
      <p:grpSp>
        <p:nvGrpSpPr>
          <p:cNvPr id="3" name="Group 2">
            <a:extLst>
              <a:ext uri="{FF2B5EF4-FFF2-40B4-BE49-F238E27FC236}">
                <a16:creationId xmlns:a16="http://schemas.microsoft.com/office/drawing/2014/main" id="{FB6F6319-29B5-DC98-E138-437D4987C1E2}"/>
              </a:ext>
            </a:extLst>
          </p:cNvPr>
          <p:cNvGrpSpPr/>
          <p:nvPr/>
        </p:nvGrpSpPr>
        <p:grpSpPr>
          <a:xfrm>
            <a:off x="1886520" y="1915960"/>
            <a:ext cx="2626277" cy="1925235"/>
            <a:chOff x="1886520" y="1915960"/>
            <a:chExt cx="2626277" cy="1925235"/>
          </a:xfrm>
        </p:grpSpPr>
        <p:pic>
          <p:nvPicPr>
            <p:cNvPr id="4" name="Graphic 3">
              <a:extLst>
                <a:ext uri="{FF2B5EF4-FFF2-40B4-BE49-F238E27FC236}">
                  <a16:creationId xmlns:a16="http://schemas.microsoft.com/office/drawing/2014/main" id="{B8D98900-F834-70EE-6044-EB1002435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64570" y="1915960"/>
              <a:ext cx="1470178" cy="1470178"/>
            </a:xfrm>
            <a:prstGeom prst="rect">
              <a:avLst/>
            </a:prstGeom>
          </p:spPr>
        </p:pic>
        <p:sp>
          <p:nvSpPr>
            <p:cNvPr id="5" name="TextBox 4">
              <a:extLst>
                <a:ext uri="{FF2B5EF4-FFF2-40B4-BE49-F238E27FC236}">
                  <a16:creationId xmlns:a16="http://schemas.microsoft.com/office/drawing/2014/main" id="{485D7D57-EAB9-6FD6-C26F-E33A8F1D4FA0}"/>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6" name="Group 5">
            <a:extLst>
              <a:ext uri="{FF2B5EF4-FFF2-40B4-BE49-F238E27FC236}">
                <a16:creationId xmlns:a16="http://schemas.microsoft.com/office/drawing/2014/main" id="{E72B42A2-D048-12CE-DD38-C8C2E2665089}"/>
              </a:ext>
            </a:extLst>
          </p:cNvPr>
          <p:cNvGrpSpPr/>
          <p:nvPr/>
        </p:nvGrpSpPr>
        <p:grpSpPr>
          <a:xfrm>
            <a:off x="5354837" y="1915960"/>
            <a:ext cx="1840760" cy="1925235"/>
            <a:chOff x="5354837" y="1915960"/>
            <a:chExt cx="1840760" cy="1925235"/>
          </a:xfrm>
        </p:grpSpPr>
        <p:pic>
          <p:nvPicPr>
            <p:cNvPr id="7" name="Graphic 6">
              <a:extLst>
                <a:ext uri="{FF2B5EF4-FFF2-40B4-BE49-F238E27FC236}">
                  <a16:creationId xmlns:a16="http://schemas.microsoft.com/office/drawing/2014/main" id="{2524132C-764C-D48B-A0B5-61EB19C4B8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0122" y="1915960"/>
              <a:ext cx="1470178" cy="1470178"/>
            </a:xfrm>
            <a:prstGeom prst="rect">
              <a:avLst/>
            </a:prstGeom>
          </p:spPr>
        </p:pic>
        <p:sp>
          <p:nvSpPr>
            <p:cNvPr id="8" name="TextBox 7">
              <a:extLst>
                <a:ext uri="{FF2B5EF4-FFF2-40B4-BE49-F238E27FC236}">
                  <a16:creationId xmlns:a16="http://schemas.microsoft.com/office/drawing/2014/main" id="{F04135D9-6E6F-37A5-BFBF-D65C27D692DA}"/>
                </a:ext>
              </a:extLst>
            </p:cNvPr>
            <p:cNvSpPr txBox="1"/>
            <p:nvPr/>
          </p:nvSpPr>
          <p:spPr>
            <a:xfrm>
              <a:off x="5354837" y="3471863"/>
              <a:ext cx="1840760" cy="369332"/>
            </a:xfrm>
            <a:prstGeom prst="rect">
              <a:avLst/>
            </a:prstGeom>
            <a:noFill/>
          </p:spPr>
          <p:txBody>
            <a:bodyPr wrap="none" rtlCol="0">
              <a:spAutoFit/>
            </a:bodyPr>
            <a:lstStyle/>
            <a:p>
              <a:pPr algn="ctr"/>
              <a:r>
                <a:rPr lang="en-US" b="1" dirty="0"/>
                <a:t>API Management</a:t>
              </a:r>
            </a:p>
          </p:txBody>
        </p:sp>
      </p:grpSp>
      <p:grpSp>
        <p:nvGrpSpPr>
          <p:cNvPr id="9" name="Group 8">
            <a:extLst>
              <a:ext uri="{FF2B5EF4-FFF2-40B4-BE49-F238E27FC236}">
                <a16:creationId xmlns:a16="http://schemas.microsoft.com/office/drawing/2014/main" id="{ABC9EDBA-0E78-11DD-1059-C88D5040BA76}"/>
              </a:ext>
            </a:extLst>
          </p:cNvPr>
          <p:cNvGrpSpPr/>
          <p:nvPr/>
        </p:nvGrpSpPr>
        <p:grpSpPr>
          <a:xfrm>
            <a:off x="8396046" y="1915960"/>
            <a:ext cx="1776961" cy="1925235"/>
            <a:chOff x="8396046" y="1915960"/>
            <a:chExt cx="1776961" cy="1925235"/>
          </a:xfrm>
        </p:grpSpPr>
        <p:pic>
          <p:nvPicPr>
            <p:cNvPr id="10" name="Graphic 9">
              <a:extLst>
                <a:ext uri="{FF2B5EF4-FFF2-40B4-BE49-F238E27FC236}">
                  <a16:creationId xmlns:a16="http://schemas.microsoft.com/office/drawing/2014/main" id="{83803037-A4CA-D5FD-04E0-A71A0F9F80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615674" y="1915960"/>
              <a:ext cx="1470178" cy="1470178"/>
            </a:xfrm>
            <a:prstGeom prst="rect">
              <a:avLst/>
            </a:prstGeom>
          </p:spPr>
        </p:pic>
        <p:sp>
          <p:nvSpPr>
            <p:cNvPr id="11" name="TextBox 10">
              <a:extLst>
                <a:ext uri="{FF2B5EF4-FFF2-40B4-BE49-F238E27FC236}">
                  <a16:creationId xmlns:a16="http://schemas.microsoft.com/office/drawing/2014/main" id="{49DE2013-EFE5-FA16-77EC-0C0D2B1E5C78}"/>
                </a:ext>
              </a:extLst>
            </p:cNvPr>
            <p:cNvSpPr txBox="1"/>
            <p:nvPr/>
          </p:nvSpPr>
          <p:spPr>
            <a:xfrm>
              <a:off x="8396046" y="3471863"/>
              <a:ext cx="1776961" cy="369332"/>
            </a:xfrm>
            <a:prstGeom prst="rect">
              <a:avLst/>
            </a:prstGeom>
            <a:noFill/>
          </p:spPr>
          <p:txBody>
            <a:bodyPr wrap="none" rtlCol="0">
              <a:spAutoFit/>
            </a:bodyPr>
            <a:lstStyle/>
            <a:p>
              <a:pPr algn="ctr"/>
              <a:r>
                <a:rPr lang="en-US" b="1" dirty="0"/>
                <a:t>Azure Event Grid</a:t>
              </a:r>
            </a:p>
          </p:txBody>
        </p:sp>
      </p:grpSp>
    </p:spTree>
    <p:extLst>
      <p:ext uri="{BB962C8B-B14F-4D97-AF65-F5344CB8AC3E}">
        <p14:creationId xmlns:p14="http://schemas.microsoft.com/office/powerpoint/2010/main" val="38152651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16D6-8529-93E6-26C2-88934B1B853B}"/>
              </a:ext>
            </a:extLst>
          </p:cNvPr>
          <p:cNvSpPr>
            <a:spLocks noGrp="1"/>
          </p:cNvSpPr>
          <p:nvPr>
            <p:ph type="title"/>
          </p:nvPr>
        </p:nvSpPr>
        <p:spPr/>
        <p:txBody>
          <a:bodyPr/>
          <a:lstStyle/>
          <a:p>
            <a:r>
              <a:rPr lang="en-US" dirty="0"/>
              <a:t>Data Processing and Analytics</a:t>
            </a:r>
          </a:p>
        </p:txBody>
      </p:sp>
      <p:pic>
        <p:nvPicPr>
          <p:cNvPr id="4" name="Graphic 3">
            <a:extLst>
              <a:ext uri="{FF2B5EF4-FFF2-40B4-BE49-F238E27FC236}">
                <a16:creationId xmlns:a16="http://schemas.microsoft.com/office/drawing/2014/main" id="{250295AF-7B14-0A8A-5FD3-E862E9FBA6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347" y="1927992"/>
            <a:ext cx="1470178" cy="1470178"/>
          </a:xfrm>
          <a:prstGeom prst="rect">
            <a:avLst/>
          </a:prstGeom>
        </p:spPr>
      </p:pic>
      <p:sp>
        <p:nvSpPr>
          <p:cNvPr id="8" name="TextBox 7">
            <a:extLst>
              <a:ext uri="{FF2B5EF4-FFF2-40B4-BE49-F238E27FC236}">
                <a16:creationId xmlns:a16="http://schemas.microsoft.com/office/drawing/2014/main" id="{DBBF98C8-57B6-53A6-B9A2-4E1A2FE54542}"/>
              </a:ext>
            </a:extLst>
          </p:cNvPr>
          <p:cNvSpPr txBox="1"/>
          <p:nvPr/>
        </p:nvSpPr>
        <p:spPr>
          <a:xfrm>
            <a:off x="838200" y="3441031"/>
            <a:ext cx="1894472" cy="369332"/>
          </a:xfrm>
          <a:prstGeom prst="rect">
            <a:avLst/>
          </a:prstGeom>
          <a:noFill/>
        </p:spPr>
        <p:txBody>
          <a:bodyPr wrap="square" rtlCol="0">
            <a:spAutoFit/>
          </a:bodyPr>
          <a:lstStyle/>
          <a:p>
            <a:pPr algn="ctr"/>
            <a:r>
              <a:rPr lang="en-US" b="1" dirty="0"/>
              <a:t>Azure Event Hubs</a:t>
            </a:r>
          </a:p>
        </p:txBody>
      </p:sp>
      <p:pic>
        <p:nvPicPr>
          <p:cNvPr id="11" name="Graphic 10">
            <a:extLst>
              <a:ext uri="{FF2B5EF4-FFF2-40B4-BE49-F238E27FC236}">
                <a16:creationId xmlns:a16="http://schemas.microsoft.com/office/drawing/2014/main" id="{E5260FFE-1B62-E7D4-91FC-E86F1D1B4A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12244" y="1927992"/>
            <a:ext cx="1470178" cy="1470178"/>
          </a:xfrm>
          <a:prstGeom prst="rect">
            <a:avLst/>
          </a:prstGeom>
        </p:spPr>
      </p:pic>
      <p:sp>
        <p:nvSpPr>
          <p:cNvPr id="12" name="TextBox 11">
            <a:extLst>
              <a:ext uri="{FF2B5EF4-FFF2-40B4-BE49-F238E27FC236}">
                <a16:creationId xmlns:a16="http://schemas.microsoft.com/office/drawing/2014/main" id="{A5B4113F-8246-9C95-5E4F-DBBC37F27671}"/>
              </a:ext>
            </a:extLst>
          </p:cNvPr>
          <p:cNvSpPr txBox="1"/>
          <p:nvPr/>
        </p:nvSpPr>
        <p:spPr>
          <a:xfrm>
            <a:off x="3500097" y="3441031"/>
            <a:ext cx="1894472" cy="646331"/>
          </a:xfrm>
          <a:prstGeom prst="rect">
            <a:avLst/>
          </a:prstGeom>
          <a:noFill/>
        </p:spPr>
        <p:txBody>
          <a:bodyPr wrap="square" rtlCol="0">
            <a:spAutoFit/>
          </a:bodyPr>
          <a:lstStyle/>
          <a:p>
            <a:pPr algn="ctr"/>
            <a:r>
              <a:rPr lang="en-US" b="1" dirty="0"/>
              <a:t>Azure Stream Analytics</a:t>
            </a:r>
          </a:p>
        </p:txBody>
      </p:sp>
      <p:pic>
        <p:nvPicPr>
          <p:cNvPr id="14" name="Graphic 13">
            <a:extLst>
              <a:ext uri="{FF2B5EF4-FFF2-40B4-BE49-F238E27FC236}">
                <a16:creationId xmlns:a16="http://schemas.microsoft.com/office/drawing/2014/main" id="{E0B284A7-9456-7208-A92B-67AC3C8028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4141" y="1958823"/>
            <a:ext cx="1470177" cy="1470177"/>
          </a:xfrm>
          <a:prstGeom prst="rect">
            <a:avLst/>
          </a:prstGeom>
        </p:spPr>
      </p:pic>
      <p:sp>
        <p:nvSpPr>
          <p:cNvPr id="15" name="TextBox 14">
            <a:extLst>
              <a:ext uri="{FF2B5EF4-FFF2-40B4-BE49-F238E27FC236}">
                <a16:creationId xmlns:a16="http://schemas.microsoft.com/office/drawing/2014/main" id="{6E668337-798A-025B-FD1B-4F2726303B60}"/>
              </a:ext>
            </a:extLst>
          </p:cNvPr>
          <p:cNvSpPr txBox="1"/>
          <p:nvPr/>
        </p:nvSpPr>
        <p:spPr>
          <a:xfrm>
            <a:off x="6161993" y="3556899"/>
            <a:ext cx="1894472" cy="646331"/>
          </a:xfrm>
          <a:prstGeom prst="rect">
            <a:avLst/>
          </a:prstGeom>
          <a:noFill/>
        </p:spPr>
        <p:txBody>
          <a:bodyPr wrap="square" rtlCol="0">
            <a:spAutoFit/>
          </a:bodyPr>
          <a:lstStyle/>
          <a:p>
            <a:pPr algn="ctr"/>
            <a:r>
              <a:rPr lang="en-US" b="1" dirty="0"/>
              <a:t>Azure Synapse Analytics</a:t>
            </a:r>
          </a:p>
        </p:txBody>
      </p:sp>
      <p:pic>
        <p:nvPicPr>
          <p:cNvPr id="17" name="Graphic 16">
            <a:extLst>
              <a:ext uri="{FF2B5EF4-FFF2-40B4-BE49-F238E27FC236}">
                <a16:creationId xmlns:a16="http://schemas.microsoft.com/office/drawing/2014/main" id="{75CB2AEF-87DC-ECEC-0C3D-78C20A1F70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36037" y="2003302"/>
            <a:ext cx="1470177" cy="1470177"/>
          </a:xfrm>
          <a:prstGeom prst="rect">
            <a:avLst/>
          </a:prstGeom>
        </p:spPr>
      </p:pic>
      <p:sp>
        <p:nvSpPr>
          <p:cNvPr id="18" name="TextBox 17">
            <a:extLst>
              <a:ext uri="{FF2B5EF4-FFF2-40B4-BE49-F238E27FC236}">
                <a16:creationId xmlns:a16="http://schemas.microsoft.com/office/drawing/2014/main" id="{2744E045-F699-58A9-3498-937A69C50986}"/>
              </a:ext>
            </a:extLst>
          </p:cNvPr>
          <p:cNvSpPr txBox="1"/>
          <p:nvPr/>
        </p:nvSpPr>
        <p:spPr>
          <a:xfrm>
            <a:off x="8823889" y="3625697"/>
            <a:ext cx="1894472" cy="646331"/>
          </a:xfrm>
          <a:prstGeom prst="rect">
            <a:avLst/>
          </a:prstGeom>
          <a:noFill/>
        </p:spPr>
        <p:txBody>
          <a:bodyPr wrap="square" rtlCol="0">
            <a:spAutoFit/>
          </a:bodyPr>
          <a:lstStyle/>
          <a:p>
            <a:pPr algn="ctr"/>
            <a:r>
              <a:rPr lang="en-US" b="1" dirty="0"/>
              <a:t>Azure Data Lake Analytics</a:t>
            </a:r>
          </a:p>
        </p:txBody>
      </p:sp>
    </p:spTree>
    <p:extLst>
      <p:ext uri="{BB962C8B-B14F-4D97-AF65-F5344CB8AC3E}">
        <p14:creationId xmlns:p14="http://schemas.microsoft.com/office/powerpoint/2010/main" val="3034871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78DC-0F63-C042-8F24-14240313A9A7}"/>
              </a:ext>
            </a:extLst>
          </p:cNvPr>
          <p:cNvSpPr>
            <a:spLocks noGrp="1"/>
          </p:cNvSpPr>
          <p:nvPr>
            <p:ph type="title"/>
          </p:nvPr>
        </p:nvSpPr>
        <p:spPr/>
        <p:txBody>
          <a:bodyPr/>
          <a:lstStyle/>
          <a:p>
            <a:r>
              <a:rPr lang="en-US" dirty="0"/>
              <a:t>Messaging</a:t>
            </a:r>
          </a:p>
        </p:txBody>
      </p:sp>
      <p:pic>
        <p:nvPicPr>
          <p:cNvPr id="4" name="Graphic 3">
            <a:extLst>
              <a:ext uri="{FF2B5EF4-FFF2-40B4-BE49-F238E27FC236}">
                <a16:creationId xmlns:a16="http://schemas.microsoft.com/office/drawing/2014/main" id="{02CA3832-371C-AE6C-C8C3-1A147A0E4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347" y="1964086"/>
            <a:ext cx="1470178" cy="1470178"/>
          </a:xfrm>
          <a:prstGeom prst="rect">
            <a:avLst/>
          </a:prstGeom>
        </p:spPr>
      </p:pic>
      <p:sp>
        <p:nvSpPr>
          <p:cNvPr id="7" name="TextBox 6">
            <a:extLst>
              <a:ext uri="{FF2B5EF4-FFF2-40B4-BE49-F238E27FC236}">
                <a16:creationId xmlns:a16="http://schemas.microsoft.com/office/drawing/2014/main" id="{9FA4E48E-D3A0-9031-724A-86698CCDB705}"/>
              </a:ext>
            </a:extLst>
          </p:cNvPr>
          <p:cNvSpPr txBox="1"/>
          <p:nvPr/>
        </p:nvSpPr>
        <p:spPr>
          <a:xfrm>
            <a:off x="838200" y="3429000"/>
            <a:ext cx="1894472" cy="369332"/>
          </a:xfrm>
          <a:prstGeom prst="rect">
            <a:avLst/>
          </a:prstGeom>
          <a:noFill/>
        </p:spPr>
        <p:txBody>
          <a:bodyPr wrap="square" rtlCol="0">
            <a:spAutoFit/>
          </a:bodyPr>
          <a:lstStyle/>
          <a:p>
            <a:pPr algn="ctr"/>
            <a:r>
              <a:rPr lang="en-US" b="1" dirty="0"/>
              <a:t>Azure Service Bus</a:t>
            </a:r>
          </a:p>
        </p:txBody>
      </p:sp>
      <p:pic>
        <p:nvPicPr>
          <p:cNvPr id="10" name="Graphic 9">
            <a:extLst>
              <a:ext uri="{FF2B5EF4-FFF2-40B4-BE49-F238E27FC236}">
                <a16:creationId xmlns:a16="http://schemas.microsoft.com/office/drawing/2014/main" id="{94AA0F74-6C97-6455-C736-5638C813E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56966" y="1964086"/>
            <a:ext cx="1470178" cy="1470178"/>
          </a:xfrm>
          <a:prstGeom prst="rect">
            <a:avLst/>
          </a:prstGeom>
        </p:spPr>
      </p:pic>
      <p:sp>
        <p:nvSpPr>
          <p:cNvPr id="11" name="TextBox 10">
            <a:extLst>
              <a:ext uri="{FF2B5EF4-FFF2-40B4-BE49-F238E27FC236}">
                <a16:creationId xmlns:a16="http://schemas.microsoft.com/office/drawing/2014/main" id="{A2A8F969-ECCF-4EB0-2D73-6BC1846C9ACD}"/>
              </a:ext>
            </a:extLst>
          </p:cNvPr>
          <p:cNvSpPr txBox="1"/>
          <p:nvPr/>
        </p:nvSpPr>
        <p:spPr>
          <a:xfrm>
            <a:off x="2944819" y="3477125"/>
            <a:ext cx="1894472" cy="369332"/>
          </a:xfrm>
          <a:prstGeom prst="rect">
            <a:avLst/>
          </a:prstGeom>
          <a:noFill/>
        </p:spPr>
        <p:txBody>
          <a:bodyPr wrap="square" rtlCol="0">
            <a:spAutoFit/>
          </a:bodyPr>
          <a:lstStyle/>
          <a:p>
            <a:pPr algn="ctr"/>
            <a:r>
              <a:rPr lang="en-US" b="1" dirty="0"/>
              <a:t>Azure Event Hubs</a:t>
            </a:r>
          </a:p>
        </p:txBody>
      </p:sp>
      <p:grpSp>
        <p:nvGrpSpPr>
          <p:cNvPr id="12" name="Group 11">
            <a:extLst>
              <a:ext uri="{FF2B5EF4-FFF2-40B4-BE49-F238E27FC236}">
                <a16:creationId xmlns:a16="http://schemas.microsoft.com/office/drawing/2014/main" id="{A6CB92A1-AC67-57A9-35F0-782F1E7338C4}"/>
              </a:ext>
            </a:extLst>
          </p:cNvPr>
          <p:cNvGrpSpPr/>
          <p:nvPr/>
        </p:nvGrpSpPr>
        <p:grpSpPr>
          <a:xfrm>
            <a:off x="7158057" y="1958821"/>
            <a:ext cx="1776961" cy="1925235"/>
            <a:chOff x="8396046" y="1915960"/>
            <a:chExt cx="1776961" cy="1925235"/>
          </a:xfrm>
        </p:grpSpPr>
        <p:pic>
          <p:nvPicPr>
            <p:cNvPr id="13" name="Graphic 12">
              <a:extLst>
                <a:ext uri="{FF2B5EF4-FFF2-40B4-BE49-F238E27FC236}">
                  <a16:creationId xmlns:a16="http://schemas.microsoft.com/office/drawing/2014/main" id="{D44B722F-4A0F-3FF0-269E-5E0D32CD3F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615674" y="1915960"/>
              <a:ext cx="1470178" cy="1470178"/>
            </a:xfrm>
            <a:prstGeom prst="rect">
              <a:avLst/>
            </a:prstGeom>
          </p:spPr>
        </p:pic>
        <p:sp>
          <p:nvSpPr>
            <p:cNvPr id="14" name="TextBox 13">
              <a:extLst>
                <a:ext uri="{FF2B5EF4-FFF2-40B4-BE49-F238E27FC236}">
                  <a16:creationId xmlns:a16="http://schemas.microsoft.com/office/drawing/2014/main" id="{24C29785-6A32-AF49-69CD-F450B0FFED51}"/>
                </a:ext>
              </a:extLst>
            </p:cNvPr>
            <p:cNvSpPr txBox="1"/>
            <p:nvPr/>
          </p:nvSpPr>
          <p:spPr>
            <a:xfrm>
              <a:off x="8396046" y="3471863"/>
              <a:ext cx="1776961" cy="369332"/>
            </a:xfrm>
            <a:prstGeom prst="rect">
              <a:avLst/>
            </a:prstGeom>
            <a:noFill/>
          </p:spPr>
          <p:txBody>
            <a:bodyPr wrap="none" rtlCol="0">
              <a:spAutoFit/>
            </a:bodyPr>
            <a:lstStyle/>
            <a:p>
              <a:pPr algn="ctr"/>
              <a:r>
                <a:rPr lang="en-US" b="1" dirty="0"/>
                <a:t>Azure Event Grid</a:t>
              </a:r>
            </a:p>
          </p:txBody>
        </p:sp>
      </p:grpSp>
      <p:pic>
        <p:nvPicPr>
          <p:cNvPr id="16" name="Graphic 15">
            <a:extLst>
              <a:ext uri="{FF2B5EF4-FFF2-40B4-BE49-F238E27FC236}">
                <a16:creationId xmlns:a16="http://schemas.microsoft.com/office/drawing/2014/main" id="{7A655917-75A7-CDE7-CC3C-98C666302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91784" y="1958821"/>
            <a:ext cx="1470179" cy="1470179"/>
          </a:xfrm>
          <a:prstGeom prst="rect">
            <a:avLst/>
          </a:prstGeom>
        </p:spPr>
      </p:pic>
      <p:sp>
        <p:nvSpPr>
          <p:cNvPr id="17" name="TextBox 16">
            <a:extLst>
              <a:ext uri="{FF2B5EF4-FFF2-40B4-BE49-F238E27FC236}">
                <a16:creationId xmlns:a16="http://schemas.microsoft.com/office/drawing/2014/main" id="{2586FB49-DEBB-1278-B871-97DC6EB46A12}"/>
              </a:ext>
            </a:extLst>
          </p:cNvPr>
          <p:cNvSpPr txBox="1"/>
          <p:nvPr/>
        </p:nvSpPr>
        <p:spPr>
          <a:xfrm>
            <a:off x="9279637" y="3471860"/>
            <a:ext cx="1894472" cy="646331"/>
          </a:xfrm>
          <a:prstGeom prst="rect">
            <a:avLst/>
          </a:prstGeom>
          <a:noFill/>
        </p:spPr>
        <p:txBody>
          <a:bodyPr wrap="square" rtlCol="0">
            <a:spAutoFit/>
          </a:bodyPr>
          <a:lstStyle/>
          <a:p>
            <a:pPr algn="ctr"/>
            <a:r>
              <a:rPr lang="en-US" b="1" dirty="0"/>
              <a:t>Azure Storage Queues</a:t>
            </a:r>
          </a:p>
        </p:txBody>
      </p:sp>
      <p:pic>
        <p:nvPicPr>
          <p:cNvPr id="19" name="Graphic 18">
            <a:extLst>
              <a:ext uri="{FF2B5EF4-FFF2-40B4-BE49-F238E27FC236}">
                <a16:creationId xmlns:a16="http://schemas.microsoft.com/office/drawing/2014/main" id="{AC6CFB86-8765-C019-732D-63C80590F6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63586" y="1964086"/>
            <a:ext cx="1470177" cy="1470177"/>
          </a:xfrm>
          <a:prstGeom prst="rect">
            <a:avLst/>
          </a:prstGeom>
        </p:spPr>
      </p:pic>
      <p:sp>
        <p:nvSpPr>
          <p:cNvPr id="20" name="TextBox 19">
            <a:extLst>
              <a:ext uri="{FF2B5EF4-FFF2-40B4-BE49-F238E27FC236}">
                <a16:creationId xmlns:a16="http://schemas.microsoft.com/office/drawing/2014/main" id="{BD93B1F0-1AA4-BDF8-20B1-1AC1A1BDAEFC}"/>
              </a:ext>
            </a:extLst>
          </p:cNvPr>
          <p:cNvSpPr txBox="1"/>
          <p:nvPr/>
        </p:nvSpPr>
        <p:spPr>
          <a:xfrm>
            <a:off x="5051438" y="3480429"/>
            <a:ext cx="1894472" cy="369332"/>
          </a:xfrm>
          <a:prstGeom prst="rect">
            <a:avLst/>
          </a:prstGeom>
          <a:noFill/>
        </p:spPr>
        <p:txBody>
          <a:bodyPr wrap="square" rtlCol="0">
            <a:spAutoFit/>
          </a:bodyPr>
          <a:lstStyle/>
          <a:p>
            <a:pPr algn="ctr"/>
            <a:r>
              <a:rPr lang="en-US" b="1" dirty="0"/>
              <a:t>Azure Relays</a:t>
            </a:r>
          </a:p>
        </p:txBody>
      </p:sp>
    </p:spTree>
    <p:extLst>
      <p:ext uri="{BB962C8B-B14F-4D97-AF65-F5344CB8AC3E}">
        <p14:creationId xmlns:p14="http://schemas.microsoft.com/office/powerpoint/2010/main" val="37091339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9AE6-51B9-A778-73F6-B85568D3206E}"/>
              </a:ext>
            </a:extLst>
          </p:cNvPr>
          <p:cNvSpPr>
            <a:spLocks noGrp="1"/>
          </p:cNvSpPr>
          <p:nvPr>
            <p:ph type="title"/>
          </p:nvPr>
        </p:nvSpPr>
        <p:spPr/>
        <p:txBody>
          <a:bodyPr/>
          <a:lstStyle/>
          <a:p>
            <a:r>
              <a:rPr lang="en-US" dirty="0"/>
              <a:t>Data Storage</a:t>
            </a:r>
          </a:p>
        </p:txBody>
      </p:sp>
      <p:grpSp>
        <p:nvGrpSpPr>
          <p:cNvPr id="3" name="Group 2">
            <a:extLst>
              <a:ext uri="{FF2B5EF4-FFF2-40B4-BE49-F238E27FC236}">
                <a16:creationId xmlns:a16="http://schemas.microsoft.com/office/drawing/2014/main" id="{C870FDF0-BE02-3B3F-4E62-B6F9127D97D0}"/>
              </a:ext>
            </a:extLst>
          </p:cNvPr>
          <p:cNvGrpSpPr/>
          <p:nvPr/>
        </p:nvGrpSpPr>
        <p:grpSpPr>
          <a:xfrm>
            <a:off x="2092383" y="1843770"/>
            <a:ext cx="2096985" cy="1925235"/>
            <a:chOff x="3343667" y="1915960"/>
            <a:chExt cx="2096985" cy="1925235"/>
          </a:xfrm>
        </p:grpSpPr>
        <p:pic>
          <p:nvPicPr>
            <p:cNvPr id="4" name="Graphic 3">
              <a:extLst>
                <a:ext uri="{FF2B5EF4-FFF2-40B4-BE49-F238E27FC236}">
                  <a16:creationId xmlns:a16="http://schemas.microsoft.com/office/drawing/2014/main" id="{8A477D9B-6652-7D4C-74D1-509AB0C853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5" name="TextBox 4">
              <a:extLst>
                <a:ext uri="{FF2B5EF4-FFF2-40B4-BE49-F238E27FC236}">
                  <a16:creationId xmlns:a16="http://schemas.microsoft.com/office/drawing/2014/main" id="{5ABBAF9F-F31F-28EB-2A08-252947573257}"/>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grpSp>
        <p:nvGrpSpPr>
          <p:cNvPr id="6" name="Group 5">
            <a:extLst>
              <a:ext uri="{FF2B5EF4-FFF2-40B4-BE49-F238E27FC236}">
                <a16:creationId xmlns:a16="http://schemas.microsoft.com/office/drawing/2014/main" id="{70102F5C-05BE-E083-307B-7EF59251BC74}"/>
              </a:ext>
            </a:extLst>
          </p:cNvPr>
          <p:cNvGrpSpPr/>
          <p:nvPr/>
        </p:nvGrpSpPr>
        <p:grpSpPr>
          <a:xfrm>
            <a:off x="5289988" y="1843770"/>
            <a:ext cx="1852880" cy="1925235"/>
            <a:chOff x="6541272" y="1915960"/>
            <a:chExt cx="1852880" cy="1925235"/>
          </a:xfrm>
        </p:grpSpPr>
        <p:pic>
          <p:nvPicPr>
            <p:cNvPr id="7" name="Graphic 6">
              <a:extLst>
                <a:ext uri="{FF2B5EF4-FFF2-40B4-BE49-F238E27FC236}">
                  <a16:creationId xmlns:a16="http://schemas.microsoft.com/office/drawing/2014/main" id="{E0FCB6C6-CD40-0508-DEE5-88FD6D07E8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8" name="TextBox 7">
              <a:extLst>
                <a:ext uri="{FF2B5EF4-FFF2-40B4-BE49-F238E27FC236}">
                  <a16:creationId xmlns:a16="http://schemas.microsoft.com/office/drawing/2014/main" id="{C2851BCA-5567-3164-1969-71819E96A86C}"/>
                </a:ext>
              </a:extLst>
            </p:cNvPr>
            <p:cNvSpPr txBox="1"/>
            <p:nvPr/>
          </p:nvSpPr>
          <p:spPr>
            <a:xfrm>
              <a:off x="6541272" y="3471863"/>
              <a:ext cx="1852880" cy="369332"/>
            </a:xfrm>
            <a:prstGeom prst="rect">
              <a:avLst/>
            </a:prstGeom>
            <a:noFill/>
          </p:spPr>
          <p:txBody>
            <a:bodyPr wrap="none" rtlCol="0">
              <a:spAutoFit/>
            </a:bodyPr>
            <a:lstStyle/>
            <a:p>
              <a:r>
                <a:rPr lang="en-US" b="1" dirty="0"/>
                <a:t>Azure Cosmos DB</a:t>
              </a:r>
            </a:p>
          </p:txBody>
        </p:sp>
      </p:grpSp>
      <p:grpSp>
        <p:nvGrpSpPr>
          <p:cNvPr id="9" name="Group 8">
            <a:extLst>
              <a:ext uri="{FF2B5EF4-FFF2-40B4-BE49-F238E27FC236}">
                <a16:creationId xmlns:a16="http://schemas.microsoft.com/office/drawing/2014/main" id="{5FC27B5A-BE42-F0FA-A7DF-B0EF70BCF83A}"/>
              </a:ext>
            </a:extLst>
          </p:cNvPr>
          <p:cNvGrpSpPr/>
          <p:nvPr/>
        </p:nvGrpSpPr>
        <p:grpSpPr>
          <a:xfrm>
            <a:off x="8486342" y="1843770"/>
            <a:ext cx="1508042" cy="1925235"/>
            <a:chOff x="6713690" y="1915960"/>
            <a:chExt cx="1508042" cy="1925235"/>
          </a:xfrm>
        </p:grpSpPr>
        <p:pic>
          <p:nvPicPr>
            <p:cNvPr id="10" name="Graphic 9">
              <a:extLst>
                <a:ext uri="{FF2B5EF4-FFF2-40B4-BE49-F238E27FC236}">
                  <a16:creationId xmlns:a16="http://schemas.microsoft.com/office/drawing/2014/main" id="{4731DC7B-811F-5E1E-0950-94AA2AC2D6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732623" y="1915960"/>
              <a:ext cx="1470178" cy="1470178"/>
            </a:xfrm>
            <a:prstGeom prst="rect">
              <a:avLst/>
            </a:prstGeom>
          </p:spPr>
        </p:pic>
        <p:sp>
          <p:nvSpPr>
            <p:cNvPr id="11" name="TextBox 10">
              <a:extLst>
                <a:ext uri="{FF2B5EF4-FFF2-40B4-BE49-F238E27FC236}">
                  <a16:creationId xmlns:a16="http://schemas.microsoft.com/office/drawing/2014/main" id="{045A583C-5133-F1BF-3451-25FAE1F4819F}"/>
                </a:ext>
              </a:extLst>
            </p:cNvPr>
            <p:cNvSpPr txBox="1"/>
            <p:nvPr/>
          </p:nvSpPr>
          <p:spPr>
            <a:xfrm>
              <a:off x="6713690" y="3471863"/>
              <a:ext cx="1508042" cy="369332"/>
            </a:xfrm>
            <a:prstGeom prst="rect">
              <a:avLst/>
            </a:prstGeom>
            <a:noFill/>
          </p:spPr>
          <p:txBody>
            <a:bodyPr wrap="none" rtlCol="0">
              <a:spAutoFit/>
            </a:bodyPr>
            <a:lstStyle/>
            <a:p>
              <a:pPr algn="ctr"/>
              <a:r>
                <a:rPr lang="en-US" b="1" dirty="0"/>
                <a:t>Azure Storage</a:t>
              </a:r>
            </a:p>
          </p:txBody>
        </p:sp>
      </p:grpSp>
    </p:spTree>
    <p:extLst>
      <p:ext uri="{BB962C8B-B14F-4D97-AF65-F5344CB8AC3E}">
        <p14:creationId xmlns:p14="http://schemas.microsoft.com/office/powerpoint/2010/main" val="3740871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Functions</a:t>
            </a:r>
          </a:p>
        </p:txBody>
      </p:sp>
      <p:pic>
        <p:nvPicPr>
          <p:cNvPr id="6" name="Content Placeholder 5">
            <a:extLst>
              <a:ext uri="{FF2B5EF4-FFF2-40B4-BE49-F238E27FC236}">
                <a16:creationId xmlns:a16="http://schemas.microsoft.com/office/drawing/2014/main" id="{2ECEFBB5-7092-2A85-D0F9-025502535826}"/>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35" y="2237892"/>
            <a:ext cx="2382215" cy="2382215"/>
          </a:xfrm>
        </p:spPr>
      </p:pic>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2">
            <a:normAutofit/>
          </a:bodyPr>
          <a:lstStyle/>
          <a:p>
            <a:r>
              <a:rPr lang="en-US" dirty="0"/>
              <a:t>Asynchronous Request-Reply</a:t>
            </a:r>
          </a:p>
          <a:p>
            <a:r>
              <a:rPr lang="en-US" dirty="0"/>
              <a:t>Backends for Frontends</a:t>
            </a:r>
          </a:p>
          <a:p>
            <a:r>
              <a:rPr lang="en-US" dirty="0"/>
              <a:t>Compute Resource Consolidation</a:t>
            </a:r>
          </a:p>
          <a:p>
            <a:r>
              <a:rPr lang="en-US" dirty="0"/>
              <a:t>Gatekeeper</a:t>
            </a:r>
          </a:p>
          <a:p>
            <a:r>
              <a:rPr lang="en-US" dirty="0"/>
              <a:t>Messaging Bridge</a:t>
            </a:r>
          </a:p>
          <a:p>
            <a:r>
              <a:rPr lang="en-US" dirty="0"/>
              <a:t>Pipes and Filters</a:t>
            </a:r>
          </a:p>
          <a:p>
            <a:r>
              <a:rPr lang="en-US" dirty="0"/>
              <a:t>Publisher/Subscriber</a:t>
            </a:r>
          </a:p>
          <a:p>
            <a:r>
              <a:rPr lang="en-US" dirty="0"/>
              <a:t>Queue-Based Load Balancing</a:t>
            </a:r>
          </a:p>
          <a:p>
            <a:r>
              <a:rPr lang="en-US" dirty="0"/>
              <a:t>Retry</a:t>
            </a:r>
          </a:p>
          <a:p>
            <a:r>
              <a:rPr lang="en-US" dirty="0"/>
              <a:t>Scheduler Agent Supervisor</a:t>
            </a:r>
          </a:p>
          <a:p>
            <a:r>
              <a:rPr lang="en-US" dirty="0"/>
              <a:t>Throttling</a:t>
            </a:r>
          </a:p>
        </p:txBody>
      </p:sp>
    </p:spTree>
    <p:extLst>
      <p:ext uri="{BB962C8B-B14F-4D97-AF65-F5344CB8AC3E}">
        <p14:creationId xmlns:p14="http://schemas.microsoft.com/office/powerpoint/2010/main" val="33257001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Container Apps</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2">
            <a:normAutofit/>
          </a:bodyPr>
          <a:lstStyle/>
          <a:p>
            <a:r>
              <a:rPr lang="en-US" dirty="0"/>
              <a:t>Ambassador</a:t>
            </a:r>
          </a:p>
          <a:p>
            <a:r>
              <a:rPr lang="en-US" dirty="0"/>
              <a:t>Backends for Frontends</a:t>
            </a:r>
          </a:p>
          <a:p>
            <a:r>
              <a:rPr lang="en-US" dirty="0"/>
              <a:t>Bulkhead</a:t>
            </a:r>
          </a:p>
          <a:p>
            <a:r>
              <a:rPr lang="en-US" dirty="0"/>
              <a:t>Circuit Breaker</a:t>
            </a:r>
          </a:p>
          <a:p>
            <a:r>
              <a:rPr lang="en-US" dirty="0"/>
              <a:t>Gateway</a:t>
            </a:r>
          </a:p>
          <a:p>
            <a:r>
              <a:rPr lang="en-US" dirty="0"/>
              <a:t>Gateway Aggregation</a:t>
            </a:r>
          </a:p>
          <a:p>
            <a:r>
              <a:rPr lang="en-US" dirty="0"/>
              <a:t>Gateway Offloading</a:t>
            </a:r>
          </a:p>
          <a:p>
            <a:r>
              <a:rPr lang="en-US" dirty="0"/>
              <a:t>Gateway Routing</a:t>
            </a:r>
          </a:p>
          <a:p>
            <a:r>
              <a:rPr lang="en-US" dirty="0"/>
              <a:t>Pipes and Filters</a:t>
            </a:r>
          </a:p>
          <a:p>
            <a:r>
              <a:rPr lang="en-US" dirty="0"/>
              <a:t>Sidecar</a:t>
            </a:r>
          </a:p>
          <a:p>
            <a:r>
              <a:rPr lang="en-US" dirty="0"/>
              <a:t>Stranger Fig</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29996241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Service Bus</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2">
            <a:normAutofit/>
          </a:bodyPr>
          <a:lstStyle/>
          <a:p>
            <a:r>
              <a:rPr lang="en-US" dirty="0"/>
              <a:t>Asynchronous Request-Reply</a:t>
            </a:r>
          </a:p>
          <a:p>
            <a:r>
              <a:rPr lang="en-US" dirty="0"/>
              <a:t>Competing Consumers</a:t>
            </a:r>
          </a:p>
          <a:p>
            <a:r>
              <a:rPr lang="en-US" dirty="0"/>
              <a:t>Event Sourcing</a:t>
            </a:r>
          </a:p>
          <a:p>
            <a:r>
              <a:rPr lang="en-US" dirty="0"/>
              <a:t>Messaging Bridge</a:t>
            </a:r>
          </a:p>
          <a:p>
            <a:r>
              <a:rPr lang="en-US" dirty="0"/>
              <a:t>Publisher/Subscriber</a:t>
            </a:r>
          </a:p>
          <a:p>
            <a:r>
              <a:rPr lang="en-US" dirty="0"/>
              <a:t>Queue-Based Load Leveling</a:t>
            </a:r>
          </a:p>
          <a:p>
            <a:r>
              <a:rPr lang="en-US" dirty="0"/>
              <a:t>Retry</a:t>
            </a:r>
          </a:p>
          <a:p>
            <a:r>
              <a:rPr lang="en-US" dirty="0"/>
              <a:t>Saga</a:t>
            </a:r>
          </a:p>
          <a:p>
            <a:r>
              <a:rPr lang="en-US" dirty="0"/>
              <a:t>Sequential Convoy</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38140495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Event Hubs</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1">
            <a:normAutofit/>
          </a:bodyPr>
          <a:lstStyle/>
          <a:p>
            <a:r>
              <a:rPr lang="en-US" dirty="0"/>
              <a:t>Event Sourcing</a:t>
            </a:r>
          </a:p>
          <a:p>
            <a:r>
              <a:rPr lang="en-US" dirty="0"/>
              <a:t>Messaging Bridge</a:t>
            </a:r>
          </a:p>
          <a:p>
            <a:r>
              <a:rPr lang="en-US" dirty="0"/>
              <a:t>Publisher/Subscriber</a:t>
            </a:r>
          </a:p>
          <a:p>
            <a:r>
              <a:rPr lang="en-US" dirty="0"/>
              <a:t>Queue-Based Load Leveling</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28282561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Event Grid</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1">
            <a:normAutofit/>
          </a:bodyPr>
          <a:lstStyle/>
          <a:p>
            <a:r>
              <a:rPr lang="en-US" dirty="0"/>
              <a:t>Asynchronous Request-Reply</a:t>
            </a:r>
          </a:p>
          <a:p>
            <a:r>
              <a:rPr lang="en-US" dirty="0"/>
              <a:t>Event Sourcing</a:t>
            </a:r>
          </a:p>
          <a:p>
            <a:r>
              <a:rPr lang="en-US" dirty="0"/>
              <a:t>Messaging Bridge</a:t>
            </a:r>
          </a:p>
          <a:p>
            <a:r>
              <a:rPr lang="en-US" dirty="0"/>
              <a:t>Publisher/Subscriber</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3311442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API Management</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2">
            <a:normAutofit/>
          </a:bodyPr>
          <a:lstStyle/>
          <a:p>
            <a:r>
              <a:rPr lang="en-US" dirty="0"/>
              <a:t>Ambassador</a:t>
            </a:r>
          </a:p>
          <a:p>
            <a:r>
              <a:rPr lang="en-US" dirty="0"/>
              <a:t>Anti-Corruption Layer</a:t>
            </a:r>
          </a:p>
          <a:p>
            <a:r>
              <a:rPr lang="en-US" dirty="0"/>
              <a:t>Backends for Frontends</a:t>
            </a:r>
          </a:p>
          <a:p>
            <a:r>
              <a:rPr lang="en-US" dirty="0"/>
              <a:t>Gatekeeper</a:t>
            </a:r>
          </a:p>
          <a:p>
            <a:r>
              <a:rPr lang="en-US" dirty="0"/>
              <a:t>Gateway Aggregation</a:t>
            </a:r>
          </a:p>
          <a:p>
            <a:r>
              <a:rPr lang="en-US" dirty="0"/>
              <a:t>Gateway Offloading</a:t>
            </a:r>
          </a:p>
          <a:p>
            <a:r>
              <a:rPr lang="en-US" dirty="0"/>
              <a:t>Gateway Routing</a:t>
            </a:r>
          </a:p>
          <a:p>
            <a:r>
              <a:rPr lang="en-US" dirty="0"/>
              <a:t>Pipe and Filters</a:t>
            </a:r>
          </a:p>
          <a:p>
            <a:r>
              <a:rPr lang="en-US" dirty="0"/>
              <a:t>Static Content Hosting</a:t>
            </a:r>
          </a:p>
          <a:p>
            <a:r>
              <a:rPr lang="en-US" dirty="0"/>
              <a:t>Valet Key</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1929322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Agenda</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4" name="Rectangle: Rounded Corners 3">
            <a:extLst>
              <a:ext uri="{FF2B5EF4-FFF2-40B4-BE49-F238E27FC236}">
                <a16:creationId xmlns:a16="http://schemas.microsoft.com/office/drawing/2014/main" id="{48497F9D-8347-1FDA-95F2-B608435237C0}"/>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Azure Services Offerings</a:t>
            </a:r>
            <a:endParaRPr lang="en-US" sz="4400" dirty="0"/>
          </a:p>
        </p:txBody>
      </p:sp>
      <p:sp>
        <p:nvSpPr>
          <p:cNvPr id="6" name="TextBox 5">
            <a:extLst>
              <a:ext uri="{FF2B5EF4-FFF2-40B4-BE49-F238E27FC236}">
                <a16:creationId xmlns:a16="http://schemas.microsoft.com/office/drawing/2014/main" id="{F463CBC0-FA1A-A4ED-A903-769FDC65CB16}"/>
              </a:ext>
            </a:extLst>
          </p:cNvPr>
          <p:cNvSpPr txBox="1"/>
          <p:nvPr/>
        </p:nvSpPr>
        <p:spPr>
          <a:xfrm>
            <a:off x="4229622" y="3545840"/>
            <a:ext cx="4800801"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t>Compute</a:t>
            </a:r>
          </a:p>
          <a:p>
            <a:pPr marL="285750" indent="-285750">
              <a:buFont typeface="Arial" panose="020B0604020202020204" pitchFamily="34" charset="0"/>
              <a:buChar char="•"/>
            </a:pPr>
            <a:r>
              <a:rPr lang="en-US" sz="2800" dirty="0"/>
              <a:t>Workflow and Integration</a:t>
            </a:r>
          </a:p>
          <a:p>
            <a:pPr marL="285750" indent="-285750">
              <a:buFont typeface="Arial" panose="020B0604020202020204" pitchFamily="34" charset="0"/>
              <a:buChar char="•"/>
            </a:pPr>
            <a:r>
              <a:rPr lang="en-US" sz="2800" dirty="0"/>
              <a:t>Data Processing and Analytics</a:t>
            </a:r>
          </a:p>
          <a:p>
            <a:pPr marL="285750" indent="-285750">
              <a:buFont typeface="Arial" panose="020B0604020202020204" pitchFamily="34" charset="0"/>
              <a:buChar char="•"/>
            </a:pPr>
            <a:r>
              <a:rPr lang="en-US" sz="2800" dirty="0"/>
              <a:t>Messaging</a:t>
            </a:r>
          </a:p>
          <a:p>
            <a:pPr marL="285750" indent="-285750">
              <a:buFont typeface="Arial" panose="020B0604020202020204" pitchFamily="34" charset="0"/>
              <a:buChar char="•"/>
            </a:pPr>
            <a:r>
              <a:rPr lang="en-US" sz="2800" dirty="0"/>
              <a:t>Data Storage</a:t>
            </a:r>
          </a:p>
        </p:txBody>
      </p:sp>
    </p:spTree>
    <p:extLst>
      <p:ext uri="{BB962C8B-B14F-4D97-AF65-F5344CB8AC3E}">
        <p14:creationId xmlns:p14="http://schemas.microsoft.com/office/powerpoint/2010/main" val="145709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1EA4-C906-B1D7-E290-AF6A6D11FF78}"/>
              </a:ext>
            </a:extLst>
          </p:cNvPr>
          <p:cNvSpPr>
            <a:spLocks noGrp="1"/>
          </p:cNvSpPr>
          <p:nvPr>
            <p:ph type="title"/>
          </p:nvPr>
        </p:nvSpPr>
        <p:spPr>
          <a:xfrm>
            <a:off x="831850" y="1896973"/>
            <a:ext cx="10515600" cy="2852737"/>
          </a:xfrm>
        </p:spPr>
        <p:txBody>
          <a:bodyPr/>
          <a:lstStyle/>
          <a:p>
            <a:r>
              <a:rPr lang="en-US" dirty="0"/>
              <a:t>New and Upcoming Serverless Compute Enhancements</a:t>
            </a:r>
          </a:p>
        </p:txBody>
      </p:sp>
      <p:sp>
        <p:nvSpPr>
          <p:cNvPr id="3" name="Text Placeholder 2">
            <a:extLst>
              <a:ext uri="{FF2B5EF4-FFF2-40B4-BE49-F238E27FC236}">
                <a16:creationId xmlns:a16="http://schemas.microsoft.com/office/drawing/2014/main" id="{7B070DE4-FA00-FFBD-B4AF-5C48ED7B3592}"/>
              </a:ext>
            </a:extLst>
          </p:cNvPr>
          <p:cNvSpPr>
            <a:spLocks noGrp="1"/>
          </p:cNvSpPr>
          <p:nvPr>
            <p:ph type="body" idx="1"/>
          </p:nvPr>
        </p:nvSpPr>
        <p:spPr>
          <a:xfrm>
            <a:off x="831850" y="4776698"/>
            <a:ext cx="10515600" cy="1500187"/>
          </a:xfrm>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CF536B44-CFAC-267E-D281-C1B3BF314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E7E3BF6-0A51-D68B-72CC-84786BC191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4955532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Azure Functions on Azure Container Apps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Run Functions in Containers</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Event-Driven Scaling</a:t>
            </a:r>
            <a:endParaRPr lang="en-US" sz="3600" dirty="0"/>
          </a:p>
        </p:txBody>
      </p:sp>
      <p:sp>
        <p:nvSpPr>
          <p:cNvPr id="8" name="Rectangle: Rounded Corners 7">
            <a:extLst>
              <a:ext uri="{FF2B5EF4-FFF2-40B4-BE49-F238E27FC236}">
                <a16:creationId xmlns:a16="http://schemas.microsoft.com/office/drawing/2014/main" id="{246FD82D-9E2B-015C-659D-047588ECE52A}"/>
              </a:ext>
            </a:extLst>
          </p:cNvPr>
          <p:cNvSpPr/>
          <p:nvPr/>
        </p:nvSpPr>
        <p:spPr>
          <a:xfrm>
            <a:off x="8221714" y="174264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Open-Source Integration</a:t>
            </a:r>
            <a:endParaRPr lang="en-US" sz="3600" dirty="0"/>
          </a:p>
        </p:txBody>
      </p:sp>
      <p:sp>
        <p:nvSpPr>
          <p:cNvPr id="9" name="Rectangle: Rounded Corners 8">
            <a:extLst>
              <a:ext uri="{FF2B5EF4-FFF2-40B4-BE49-F238E27FC236}">
                <a16:creationId xmlns:a16="http://schemas.microsoft.com/office/drawing/2014/main" id="{23302DCD-C240-3D33-B919-BC36CC4E3394}"/>
              </a:ext>
            </a:extLst>
          </p:cNvPr>
          <p:cNvSpPr/>
          <p:nvPr/>
        </p:nvSpPr>
        <p:spPr>
          <a:xfrm>
            <a:off x="2103908" y="3977848"/>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Flexible Deployment</a:t>
            </a:r>
          </a:p>
        </p:txBody>
      </p:sp>
      <p:sp>
        <p:nvSpPr>
          <p:cNvPr id="10" name="Rectangle: Rounded Corners 9">
            <a:extLst>
              <a:ext uri="{FF2B5EF4-FFF2-40B4-BE49-F238E27FC236}">
                <a16:creationId xmlns:a16="http://schemas.microsoft.com/office/drawing/2014/main" id="{C369936A-2BEC-24A6-0B34-7F9F7B985BD8}"/>
              </a:ext>
            </a:extLst>
          </p:cNvPr>
          <p:cNvSpPr/>
          <p:nvPr/>
        </p:nvSpPr>
        <p:spPr>
          <a:xfrm>
            <a:off x="6096000" y="3977848"/>
            <a:ext cx="3732756" cy="1640909"/>
          </a:xfrm>
          <a:prstGeom prst="roundRect">
            <a:avLst/>
          </a:prstGeom>
          <a:solidFill>
            <a:srgbClr val="EA7E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Monitoring and Networking</a:t>
            </a:r>
          </a:p>
        </p:txBody>
      </p:sp>
      <p:pic>
        <p:nvPicPr>
          <p:cNvPr id="3" name="Graphic 2">
            <a:extLst>
              <a:ext uri="{FF2B5EF4-FFF2-40B4-BE49-F238E27FC236}">
                <a16:creationId xmlns:a16="http://schemas.microsoft.com/office/drawing/2014/main" id="{49733819-67CD-71F0-6E57-0E41121BA7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0632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CDA2-F71D-46E9-C2E5-DEAF76160DEB}"/>
              </a:ext>
            </a:extLst>
          </p:cNvPr>
          <p:cNvSpPr>
            <a:spLocks noGrp="1"/>
          </p:cNvSpPr>
          <p:nvPr>
            <p:ph type="title"/>
          </p:nvPr>
        </p:nvSpPr>
        <p:spPr/>
        <p:txBody>
          <a:bodyPr/>
          <a:lstStyle/>
          <a:p>
            <a:r>
              <a:rPr lang="en-US" dirty="0"/>
              <a:t>Why Azure Functions on Azure Container Apps?</a:t>
            </a:r>
          </a:p>
        </p:txBody>
      </p:sp>
      <p:sp>
        <p:nvSpPr>
          <p:cNvPr id="4" name="Rectangle: Rounded Corners 3">
            <a:extLst>
              <a:ext uri="{FF2B5EF4-FFF2-40B4-BE49-F238E27FC236}">
                <a16:creationId xmlns:a16="http://schemas.microsoft.com/office/drawing/2014/main" id="{1C101A09-C904-8F75-C0D8-D894770E392A}"/>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Integration with Kubernetes</a:t>
            </a:r>
            <a:endParaRPr lang="en-US" sz="3600" dirty="0"/>
          </a:p>
        </p:txBody>
      </p:sp>
      <p:sp>
        <p:nvSpPr>
          <p:cNvPr id="5" name="Rectangle: Rounded Corners 4">
            <a:extLst>
              <a:ext uri="{FF2B5EF4-FFF2-40B4-BE49-F238E27FC236}">
                <a16:creationId xmlns:a16="http://schemas.microsoft.com/office/drawing/2014/main" id="{55C829C8-27EC-DEE4-53F2-6C8475C13DD7}"/>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Event-Driven Autoscaling</a:t>
            </a:r>
            <a:endParaRPr lang="en-US" sz="3600" dirty="0"/>
          </a:p>
        </p:txBody>
      </p:sp>
      <p:sp>
        <p:nvSpPr>
          <p:cNvPr id="6" name="Rectangle: Rounded Corners 5">
            <a:extLst>
              <a:ext uri="{FF2B5EF4-FFF2-40B4-BE49-F238E27FC236}">
                <a16:creationId xmlns:a16="http://schemas.microsoft.com/office/drawing/2014/main" id="{7874E435-0290-E476-9932-4198A9E5F3AB}"/>
              </a:ext>
            </a:extLst>
          </p:cNvPr>
          <p:cNvSpPr/>
          <p:nvPr/>
        </p:nvSpPr>
        <p:spPr>
          <a:xfrm>
            <a:off x="8221714" y="174264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Open-Source Tools</a:t>
            </a:r>
            <a:endParaRPr lang="en-US" sz="3600" dirty="0"/>
          </a:p>
        </p:txBody>
      </p:sp>
      <p:sp>
        <p:nvSpPr>
          <p:cNvPr id="7" name="Rectangle: Rounded Corners 6">
            <a:extLst>
              <a:ext uri="{FF2B5EF4-FFF2-40B4-BE49-F238E27FC236}">
                <a16:creationId xmlns:a16="http://schemas.microsoft.com/office/drawing/2014/main" id="{7B1BB704-EEAD-27DE-15EE-83909E68947B}"/>
              </a:ext>
            </a:extLst>
          </p:cNvPr>
          <p:cNvSpPr/>
          <p:nvPr/>
        </p:nvSpPr>
        <p:spPr>
          <a:xfrm>
            <a:off x="2103908" y="3977848"/>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 Efficiency</a:t>
            </a:r>
          </a:p>
        </p:txBody>
      </p:sp>
      <p:sp>
        <p:nvSpPr>
          <p:cNvPr id="8" name="Rectangle: Rounded Corners 7">
            <a:extLst>
              <a:ext uri="{FF2B5EF4-FFF2-40B4-BE49-F238E27FC236}">
                <a16:creationId xmlns:a16="http://schemas.microsoft.com/office/drawing/2014/main" id="{8357F568-7A89-7AB5-CAA2-6D9DF873957F}"/>
              </a:ext>
            </a:extLst>
          </p:cNvPr>
          <p:cNvSpPr/>
          <p:nvPr/>
        </p:nvSpPr>
        <p:spPr>
          <a:xfrm>
            <a:off x="6096000" y="3977848"/>
            <a:ext cx="3732756" cy="1640909"/>
          </a:xfrm>
          <a:prstGeom prst="roundRect">
            <a:avLst/>
          </a:prstGeom>
          <a:solidFill>
            <a:srgbClr val="EA7E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Flexible Deployment</a:t>
            </a:r>
          </a:p>
        </p:txBody>
      </p:sp>
      <p:pic>
        <p:nvPicPr>
          <p:cNvPr id="9" name="Graphic 8">
            <a:extLst>
              <a:ext uri="{FF2B5EF4-FFF2-40B4-BE49-F238E27FC236}">
                <a16:creationId xmlns:a16="http://schemas.microsoft.com/office/drawing/2014/main" id="{0D766920-BDBD-1EA8-5DD1-B6B7E10932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5219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DC54-BD07-2CE3-17FE-D801155048BE}"/>
              </a:ext>
            </a:extLst>
          </p:cNvPr>
          <p:cNvSpPr>
            <a:spLocks noGrp="1"/>
          </p:cNvSpPr>
          <p:nvPr>
            <p:ph type="title"/>
          </p:nvPr>
        </p:nvSpPr>
        <p:spPr/>
        <p:txBody>
          <a:bodyPr>
            <a:normAutofit/>
          </a:bodyPr>
          <a:lstStyle/>
          <a:p>
            <a:r>
              <a:rPr lang="en-US" sz="3600" dirty="0"/>
              <a:t>Building anything with a unified platform</a:t>
            </a:r>
          </a:p>
        </p:txBody>
      </p:sp>
      <p:sp>
        <p:nvSpPr>
          <p:cNvPr id="3" name="Rounded Rectangle 9" descr="Group of different workloads .NET can arger">
            <a:extLst>
              <a:ext uri="{FF2B5EF4-FFF2-40B4-BE49-F238E27FC236}">
                <a16:creationId xmlns:a16="http://schemas.microsoft.com/office/drawing/2014/main" id="{928569F0-35B7-E10F-C954-1309E7C7E95B}"/>
              </a:ext>
            </a:extLst>
          </p:cNvPr>
          <p:cNvSpPr/>
          <p:nvPr/>
        </p:nvSpPr>
        <p:spPr bwMode="auto">
          <a:xfrm rot="10800000" flipH="1" flipV="1">
            <a:off x="1367822" y="181582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grpSp>
        <p:nvGrpSpPr>
          <p:cNvPr id="4" name="Group 3" descr=".NET Logo&#10;">
            <a:extLst>
              <a:ext uri="{FF2B5EF4-FFF2-40B4-BE49-F238E27FC236}">
                <a16:creationId xmlns:a16="http://schemas.microsoft.com/office/drawing/2014/main" id="{C437A3E8-D728-ABE1-CA39-B3160C52DC96}"/>
              </a:ext>
            </a:extLst>
          </p:cNvPr>
          <p:cNvGrpSpPr/>
          <p:nvPr/>
        </p:nvGrpSpPr>
        <p:grpSpPr>
          <a:xfrm>
            <a:off x="5461989" y="1387201"/>
            <a:ext cx="1208955" cy="835435"/>
            <a:chOff x="4096492" y="2748616"/>
            <a:chExt cx="906716" cy="626576"/>
          </a:xfrm>
        </p:grpSpPr>
        <p:sp>
          <p:nvSpPr>
            <p:cNvPr id="5" name="Rounded Rectangle 9">
              <a:extLst>
                <a:ext uri="{FF2B5EF4-FFF2-40B4-BE49-F238E27FC236}">
                  <a16:creationId xmlns:a16="http://schemas.microsoft.com/office/drawing/2014/main" id="{2C7362FB-300C-076E-C550-C74FAEE8EDCB}"/>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91C72CDC-5D5B-D629-5601-C2535059060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7" name="TextBox 6">
            <a:extLst>
              <a:ext uri="{FF2B5EF4-FFF2-40B4-BE49-F238E27FC236}">
                <a16:creationId xmlns:a16="http://schemas.microsoft.com/office/drawing/2014/main" id="{C76BCB64-E6C4-09BE-5708-8F1B8E19DE0E}"/>
              </a:ext>
            </a:extLst>
          </p:cNvPr>
          <p:cNvSpPr txBox="1"/>
          <p:nvPr/>
        </p:nvSpPr>
        <p:spPr>
          <a:xfrm>
            <a:off x="1911575" y="313155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8" name="TextBox 7">
            <a:extLst>
              <a:ext uri="{FF2B5EF4-FFF2-40B4-BE49-F238E27FC236}">
                <a16:creationId xmlns:a16="http://schemas.microsoft.com/office/drawing/2014/main" id="{C6B9DE06-7925-865A-731C-31512BBFF7B5}"/>
              </a:ext>
            </a:extLst>
          </p:cNvPr>
          <p:cNvSpPr txBox="1"/>
          <p:nvPr/>
        </p:nvSpPr>
        <p:spPr>
          <a:xfrm>
            <a:off x="3117899" y="313155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9" name="TextBox 8">
            <a:extLst>
              <a:ext uri="{FF2B5EF4-FFF2-40B4-BE49-F238E27FC236}">
                <a16:creationId xmlns:a16="http://schemas.microsoft.com/office/drawing/2014/main" id="{DDFEF135-5100-5227-B078-3AFE92FFF172}"/>
              </a:ext>
            </a:extLst>
          </p:cNvPr>
          <p:cNvSpPr txBox="1"/>
          <p:nvPr/>
        </p:nvSpPr>
        <p:spPr>
          <a:xfrm>
            <a:off x="4327534" y="313155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 name="TextBox 9">
            <a:extLst>
              <a:ext uri="{FF2B5EF4-FFF2-40B4-BE49-F238E27FC236}">
                <a16:creationId xmlns:a16="http://schemas.microsoft.com/office/drawing/2014/main" id="{896FB778-8E90-2585-9D6F-B344279924A6}"/>
              </a:ext>
            </a:extLst>
          </p:cNvPr>
          <p:cNvSpPr txBox="1"/>
          <p:nvPr/>
        </p:nvSpPr>
        <p:spPr>
          <a:xfrm>
            <a:off x="5547658" y="313155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1" name="TextBox 10">
            <a:extLst>
              <a:ext uri="{FF2B5EF4-FFF2-40B4-BE49-F238E27FC236}">
                <a16:creationId xmlns:a16="http://schemas.microsoft.com/office/drawing/2014/main" id="{0179C03B-F128-6D57-95D6-6304C6A2C325}"/>
              </a:ext>
            </a:extLst>
          </p:cNvPr>
          <p:cNvSpPr txBox="1"/>
          <p:nvPr/>
        </p:nvSpPr>
        <p:spPr>
          <a:xfrm>
            <a:off x="6744862" y="313155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2" name="TextBox 11">
            <a:extLst>
              <a:ext uri="{FF2B5EF4-FFF2-40B4-BE49-F238E27FC236}">
                <a16:creationId xmlns:a16="http://schemas.microsoft.com/office/drawing/2014/main" id="{8D551505-FBBD-0588-5E19-6A386EEA3EEB}"/>
              </a:ext>
            </a:extLst>
          </p:cNvPr>
          <p:cNvSpPr txBox="1"/>
          <p:nvPr/>
        </p:nvSpPr>
        <p:spPr>
          <a:xfrm>
            <a:off x="7898956" y="313155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3" name="TextBox 12">
            <a:extLst>
              <a:ext uri="{FF2B5EF4-FFF2-40B4-BE49-F238E27FC236}">
                <a16:creationId xmlns:a16="http://schemas.microsoft.com/office/drawing/2014/main" id="{30C2A4AD-44C7-80F1-D8AA-62449ED2E508}"/>
              </a:ext>
            </a:extLst>
          </p:cNvPr>
          <p:cNvSpPr txBox="1"/>
          <p:nvPr/>
        </p:nvSpPr>
        <p:spPr>
          <a:xfrm>
            <a:off x="9084466" y="313155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grpSp>
        <p:nvGrpSpPr>
          <p:cNvPr id="14" name="Group 13" descr="Group of tools for .NET. Visual studio, VS Code, and CLI">
            <a:extLst>
              <a:ext uri="{FF2B5EF4-FFF2-40B4-BE49-F238E27FC236}">
                <a16:creationId xmlns:a16="http://schemas.microsoft.com/office/drawing/2014/main" id="{C352C1AE-4454-E84A-3B9C-33D92B98D3AF}"/>
              </a:ext>
            </a:extLst>
          </p:cNvPr>
          <p:cNvGrpSpPr/>
          <p:nvPr/>
        </p:nvGrpSpPr>
        <p:grpSpPr>
          <a:xfrm>
            <a:off x="1324830" y="3765062"/>
            <a:ext cx="2899917" cy="1591332"/>
            <a:chOff x="1387603" y="4672954"/>
            <a:chExt cx="2899917" cy="1591332"/>
          </a:xfrm>
        </p:grpSpPr>
        <p:sp>
          <p:nvSpPr>
            <p:cNvPr id="15" name="Rounded Rectangle 266">
              <a:extLst>
                <a:ext uri="{FF2B5EF4-FFF2-40B4-BE49-F238E27FC236}">
                  <a16:creationId xmlns:a16="http://schemas.microsoft.com/office/drawing/2014/main" id="{8E2A04B0-E24E-3A0A-1335-42E28D7CC90C}"/>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3439B36E-6013-C103-0619-24BE8C81168D}"/>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7" name="TextBox 16">
              <a:extLst>
                <a:ext uri="{FF2B5EF4-FFF2-40B4-BE49-F238E27FC236}">
                  <a16:creationId xmlns:a16="http://schemas.microsoft.com/office/drawing/2014/main" id="{1DF59151-96BB-36CA-2354-188371904AC1}"/>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8" name="TextBox 17">
              <a:extLst>
                <a:ext uri="{FF2B5EF4-FFF2-40B4-BE49-F238E27FC236}">
                  <a16:creationId xmlns:a16="http://schemas.microsoft.com/office/drawing/2014/main" id="{133F5840-CCA0-89C2-50E6-9B5E6298527F}"/>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9" name="Picture 18">
              <a:extLst>
                <a:ext uri="{FF2B5EF4-FFF2-40B4-BE49-F238E27FC236}">
                  <a16:creationId xmlns:a16="http://schemas.microsoft.com/office/drawing/2014/main" id="{2EB68ADA-6870-3C20-EBCD-81005672E8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20" name="Picture 19" descr="A close up of a logo&#10;&#10;Description automatically generated">
              <a:extLst>
                <a:ext uri="{FF2B5EF4-FFF2-40B4-BE49-F238E27FC236}">
                  <a16:creationId xmlns:a16="http://schemas.microsoft.com/office/drawing/2014/main" id="{E1DB6D4E-BEAC-F057-C693-A60FD99598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21" name="Graphic 20">
              <a:extLst>
                <a:ext uri="{FF2B5EF4-FFF2-40B4-BE49-F238E27FC236}">
                  <a16:creationId xmlns:a16="http://schemas.microsoft.com/office/drawing/2014/main" id="{124BF6F6-1389-5614-7DE0-3145BF1674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22" name="TextBox 21">
              <a:extLst>
                <a:ext uri="{FF2B5EF4-FFF2-40B4-BE49-F238E27FC236}">
                  <a16:creationId xmlns:a16="http://schemas.microsoft.com/office/drawing/2014/main" id="{2299978C-1127-FCB0-22A6-86C2DA8A80EC}"/>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dirty="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23" name="Group 22" descr="Group of operating systems. Windows, Linux, and macOS">
            <a:extLst>
              <a:ext uri="{FF2B5EF4-FFF2-40B4-BE49-F238E27FC236}">
                <a16:creationId xmlns:a16="http://schemas.microsoft.com/office/drawing/2014/main" id="{EC3194C6-BCC1-6C94-7F2D-FA1F5A6A65B3}"/>
              </a:ext>
            </a:extLst>
          </p:cNvPr>
          <p:cNvGrpSpPr/>
          <p:nvPr/>
        </p:nvGrpSpPr>
        <p:grpSpPr>
          <a:xfrm>
            <a:off x="4198119" y="3765063"/>
            <a:ext cx="3110928" cy="1591331"/>
            <a:chOff x="4198119" y="4782996"/>
            <a:chExt cx="3110928" cy="1591331"/>
          </a:xfrm>
        </p:grpSpPr>
        <p:grpSp>
          <p:nvGrpSpPr>
            <p:cNvPr id="24" name="Group 23">
              <a:extLst>
                <a:ext uri="{FF2B5EF4-FFF2-40B4-BE49-F238E27FC236}">
                  <a16:creationId xmlns:a16="http://schemas.microsoft.com/office/drawing/2014/main" id="{FB3CE2FB-79BF-C477-B52A-F813E861F3BF}"/>
                </a:ext>
              </a:extLst>
            </p:cNvPr>
            <p:cNvGrpSpPr/>
            <p:nvPr/>
          </p:nvGrpSpPr>
          <p:grpSpPr>
            <a:xfrm>
              <a:off x="4725993" y="4782996"/>
              <a:ext cx="2583054" cy="1591331"/>
              <a:chOff x="4536136" y="4674868"/>
              <a:chExt cx="2583054" cy="1591331"/>
            </a:xfrm>
          </p:grpSpPr>
          <p:grpSp>
            <p:nvGrpSpPr>
              <p:cNvPr id="26" name="Group 25">
                <a:extLst>
                  <a:ext uri="{FF2B5EF4-FFF2-40B4-BE49-F238E27FC236}">
                    <a16:creationId xmlns:a16="http://schemas.microsoft.com/office/drawing/2014/main" id="{3544C301-3148-F609-E5E7-0F76CFA93862}"/>
                  </a:ext>
                </a:extLst>
              </p:cNvPr>
              <p:cNvGrpSpPr/>
              <p:nvPr/>
            </p:nvGrpSpPr>
            <p:grpSpPr>
              <a:xfrm>
                <a:off x="4536136" y="4674868"/>
                <a:ext cx="2583054" cy="1591331"/>
                <a:chOff x="729514" y="4672955"/>
                <a:chExt cx="2583054" cy="1591331"/>
              </a:xfrm>
            </p:grpSpPr>
            <p:sp>
              <p:nvSpPr>
                <p:cNvPr id="30" name="Rounded Rectangle 50">
                  <a:extLst>
                    <a:ext uri="{FF2B5EF4-FFF2-40B4-BE49-F238E27FC236}">
                      <a16:creationId xmlns:a16="http://schemas.microsoft.com/office/drawing/2014/main" id="{5A54F7DE-E987-1EA2-D559-8DB78AF3FE6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31" name="TextBox 30">
                  <a:extLst>
                    <a:ext uri="{FF2B5EF4-FFF2-40B4-BE49-F238E27FC236}">
                      <a16:creationId xmlns:a16="http://schemas.microsoft.com/office/drawing/2014/main" id="{A9744037-D20E-D22F-4186-6C229218F47E}"/>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32" name="TextBox 31">
                  <a:extLst>
                    <a:ext uri="{FF2B5EF4-FFF2-40B4-BE49-F238E27FC236}">
                      <a16:creationId xmlns:a16="http://schemas.microsoft.com/office/drawing/2014/main" id="{A8DA1D38-7263-FFE5-86E2-E21E1C35E530}"/>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33" name="TextBox 32">
                  <a:extLst>
                    <a:ext uri="{FF2B5EF4-FFF2-40B4-BE49-F238E27FC236}">
                      <a16:creationId xmlns:a16="http://schemas.microsoft.com/office/drawing/2014/main" id="{C284B4D3-C3DD-BF32-41BF-05139AFEE2A3}"/>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34" name="TextBox 33">
                  <a:extLst>
                    <a:ext uri="{FF2B5EF4-FFF2-40B4-BE49-F238E27FC236}">
                      <a16:creationId xmlns:a16="http://schemas.microsoft.com/office/drawing/2014/main" id="{8F4E91D8-C4B0-CFF7-6949-B27C2C01588A}"/>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27" name="Graphic 26">
                <a:extLst>
                  <a:ext uri="{FF2B5EF4-FFF2-40B4-BE49-F238E27FC236}">
                    <a16:creationId xmlns:a16="http://schemas.microsoft.com/office/drawing/2014/main" id="{80EF7957-4EFE-44CB-B81D-EBEF2E50B5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28" name="Graphic 27">
                <a:extLst>
                  <a:ext uri="{FF2B5EF4-FFF2-40B4-BE49-F238E27FC236}">
                    <a16:creationId xmlns:a16="http://schemas.microsoft.com/office/drawing/2014/main" id="{8B3143A5-20A8-0742-C25E-C63D137AC3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29" name="Graphic 28">
                <a:extLst>
                  <a:ext uri="{FF2B5EF4-FFF2-40B4-BE49-F238E27FC236}">
                    <a16:creationId xmlns:a16="http://schemas.microsoft.com/office/drawing/2014/main" id="{C2572B7C-692E-FE90-F9E2-077ED77389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25" name="Title 34">
              <a:extLst>
                <a:ext uri="{FF2B5EF4-FFF2-40B4-BE49-F238E27FC236}">
                  <a16:creationId xmlns:a16="http://schemas.microsoft.com/office/drawing/2014/main" id="{BF64D41A-CE2F-FC6A-11C7-AACB657EFDA8}"/>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dirty="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35" name="Group 34" descr="Group of ecosystem for .net. NuGet, GitHub, and Components&#10;">
            <a:extLst>
              <a:ext uri="{FF2B5EF4-FFF2-40B4-BE49-F238E27FC236}">
                <a16:creationId xmlns:a16="http://schemas.microsoft.com/office/drawing/2014/main" id="{0796A2F7-17EE-06ED-7BE2-6E651EF54E4F}"/>
              </a:ext>
            </a:extLst>
          </p:cNvPr>
          <p:cNvGrpSpPr/>
          <p:nvPr/>
        </p:nvGrpSpPr>
        <p:grpSpPr>
          <a:xfrm>
            <a:off x="7205467" y="3765063"/>
            <a:ext cx="3598814" cy="1591331"/>
            <a:chOff x="7205467" y="4782996"/>
            <a:chExt cx="3598814" cy="1591331"/>
          </a:xfrm>
        </p:grpSpPr>
        <p:grpSp>
          <p:nvGrpSpPr>
            <p:cNvPr id="36" name="Group 35">
              <a:extLst>
                <a:ext uri="{FF2B5EF4-FFF2-40B4-BE49-F238E27FC236}">
                  <a16:creationId xmlns:a16="http://schemas.microsoft.com/office/drawing/2014/main" id="{AB9FD97A-EF64-0D03-AC1A-3DFCF15C0468}"/>
                </a:ext>
              </a:extLst>
            </p:cNvPr>
            <p:cNvGrpSpPr/>
            <p:nvPr/>
          </p:nvGrpSpPr>
          <p:grpSpPr>
            <a:xfrm>
              <a:off x="7754030" y="4782996"/>
              <a:ext cx="3050251" cy="1591331"/>
              <a:chOff x="6054177" y="4857079"/>
              <a:chExt cx="3050251" cy="1591331"/>
            </a:xfrm>
          </p:grpSpPr>
          <p:grpSp>
            <p:nvGrpSpPr>
              <p:cNvPr id="38" name="Group 37">
                <a:extLst>
                  <a:ext uri="{FF2B5EF4-FFF2-40B4-BE49-F238E27FC236}">
                    <a16:creationId xmlns:a16="http://schemas.microsoft.com/office/drawing/2014/main" id="{94B340B4-9EE1-7C1E-BC31-00BF7D0E9FB8}"/>
                  </a:ext>
                </a:extLst>
              </p:cNvPr>
              <p:cNvGrpSpPr/>
              <p:nvPr/>
            </p:nvGrpSpPr>
            <p:grpSpPr>
              <a:xfrm>
                <a:off x="6054177" y="4857079"/>
                <a:ext cx="3050251" cy="1591331"/>
                <a:chOff x="729513" y="4672955"/>
                <a:chExt cx="3050251" cy="1591331"/>
              </a:xfrm>
            </p:grpSpPr>
            <p:sp>
              <p:nvSpPr>
                <p:cNvPr id="42" name="Rounded Rectangle 16">
                  <a:extLst>
                    <a:ext uri="{FF2B5EF4-FFF2-40B4-BE49-F238E27FC236}">
                      <a16:creationId xmlns:a16="http://schemas.microsoft.com/office/drawing/2014/main" id="{07AE1AFA-0B5A-A67B-C37F-D692BCE1AC4F}"/>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D1F4D306-9D13-6889-D6F8-72915E7E8A81}"/>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44" name="TextBox 43">
                  <a:extLst>
                    <a:ext uri="{FF2B5EF4-FFF2-40B4-BE49-F238E27FC236}">
                      <a16:creationId xmlns:a16="http://schemas.microsoft.com/office/drawing/2014/main" id="{067D702D-41F8-F597-D187-86C76F6F1C12}"/>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Integrations, tools, library vendors</a:t>
                  </a:r>
                </a:p>
              </p:txBody>
            </p:sp>
            <p:sp>
              <p:nvSpPr>
                <p:cNvPr id="45" name="TextBox 44">
                  <a:extLst>
                    <a:ext uri="{FF2B5EF4-FFF2-40B4-BE49-F238E27FC236}">
                      <a16:creationId xmlns:a16="http://schemas.microsoft.com/office/drawing/2014/main" id="{0708B2EF-B5DB-28AD-9A2D-FE1AC1A1E521}"/>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46" name="TextBox 45">
                  <a:extLst>
                    <a:ext uri="{FF2B5EF4-FFF2-40B4-BE49-F238E27FC236}">
                      <a16:creationId xmlns:a16="http://schemas.microsoft.com/office/drawing/2014/main" id="{A073E909-A87D-C8DC-E36E-37D263C2473D}"/>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39" name="Graphic 38">
                <a:extLst>
                  <a:ext uri="{FF2B5EF4-FFF2-40B4-BE49-F238E27FC236}">
                    <a16:creationId xmlns:a16="http://schemas.microsoft.com/office/drawing/2014/main" id="{FDC9E0EC-3E3B-62BB-BA1A-255F980777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40" name="Graphic 39">
                <a:extLst>
                  <a:ext uri="{FF2B5EF4-FFF2-40B4-BE49-F238E27FC236}">
                    <a16:creationId xmlns:a16="http://schemas.microsoft.com/office/drawing/2014/main" id="{5418F1A4-D929-0B4C-F5B8-ECB767A4BBB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41" name="Graphic 40">
                <a:extLst>
                  <a:ext uri="{FF2B5EF4-FFF2-40B4-BE49-F238E27FC236}">
                    <a16:creationId xmlns:a16="http://schemas.microsoft.com/office/drawing/2014/main" id="{89AA7278-7813-6F92-B66D-D252FBA5C07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37" name="Title 34">
              <a:extLst>
                <a:ext uri="{FF2B5EF4-FFF2-40B4-BE49-F238E27FC236}">
                  <a16:creationId xmlns:a16="http://schemas.microsoft.com/office/drawing/2014/main" id="{CB715B20-263F-D6C0-AC1E-FA771307D1FF}"/>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dirty="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47" name="Graphic 1075">
            <a:extLst>
              <a:ext uri="{FF2B5EF4-FFF2-40B4-BE49-F238E27FC236}">
                <a16:creationId xmlns:a16="http://schemas.microsoft.com/office/drawing/2014/main" id="{6AC3982B-881E-162F-D177-7BF9D912677E}"/>
              </a:ext>
              <a:ext uri="{C183D7F6-B498-43B3-948B-1728B52AA6E4}">
                <adec:decorative xmlns:adec="http://schemas.microsoft.com/office/drawing/2017/decorative" val="1"/>
              </a:ext>
            </a:extLst>
          </p:cNvPr>
          <p:cNvSpPr/>
          <p:nvPr/>
        </p:nvSpPr>
        <p:spPr>
          <a:xfrm>
            <a:off x="2250915" y="258183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48" name="Graphic 1076">
            <a:extLst>
              <a:ext uri="{FF2B5EF4-FFF2-40B4-BE49-F238E27FC236}">
                <a16:creationId xmlns:a16="http://schemas.microsoft.com/office/drawing/2014/main" id="{E96162C4-4B23-9721-954E-633DE15EBF0B}"/>
              </a:ext>
              <a:ext uri="{C183D7F6-B498-43B3-948B-1728B52AA6E4}">
                <adec:decorative xmlns:adec="http://schemas.microsoft.com/office/drawing/2017/decorative" val="1"/>
              </a:ext>
            </a:extLst>
          </p:cNvPr>
          <p:cNvSpPr/>
          <p:nvPr/>
        </p:nvSpPr>
        <p:spPr>
          <a:xfrm>
            <a:off x="4683289" y="249490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49" name="Graphic 1077">
            <a:extLst>
              <a:ext uri="{FF2B5EF4-FFF2-40B4-BE49-F238E27FC236}">
                <a16:creationId xmlns:a16="http://schemas.microsoft.com/office/drawing/2014/main" id="{A86EC279-8FAA-71CB-03A4-A037D0AEA98C}"/>
              </a:ext>
              <a:ext uri="{C183D7F6-B498-43B3-948B-1728B52AA6E4}">
                <adec:decorative xmlns:adec="http://schemas.microsoft.com/office/drawing/2017/decorative" val="1"/>
              </a:ext>
            </a:extLst>
          </p:cNvPr>
          <p:cNvSpPr/>
          <p:nvPr/>
        </p:nvSpPr>
        <p:spPr>
          <a:xfrm>
            <a:off x="5970867" y="242363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50" name="Graphic 1078">
            <a:extLst>
              <a:ext uri="{FF2B5EF4-FFF2-40B4-BE49-F238E27FC236}">
                <a16:creationId xmlns:a16="http://schemas.microsoft.com/office/drawing/2014/main" id="{0B563F98-5F8A-8858-E979-A01256B7B432}"/>
              </a:ext>
              <a:ext uri="{C183D7F6-B498-43B3-948B-1728B52AA6E4}">
                <adec:decorative xmlns:adec="http://schemas.microsoft.com/office/drawing/2017/decorative" val="1"/>
              </a:ext>
            </a:extLst>
          </p:cNvPr>
          <p:cNvSpPr/>
          <p:nvPr/>
        </p:nvSpPr>
        <p:spPr>
          <a:xfrm>
            <a:off x="7070524" y="253709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51" name="Graphic 1079">
            <a:extLst>
              <a:ext uri="{FF2B5EF4-FFF2-40B4-BE49-F238E27FC236}">
                <a16:creationId xmlns:a16="http://schemas.microsoft.com/office/drawing/2014/main" id="{FFF9B9E2-6535-FF09-112F-D638C2C7723D}"/>
              </a:ext>
              <a:ext uri="{C183D7F6-B498-43B3-948B-1728B52AA6E4}">
                <adec:decorative xmlns:adec="http://schemas.microsoft.com/office/drawing/2017/decorative" val="1"/>
              </a:ext>
            </a:extLst>
          </p:cNvPr>
          <p:cNvSpPr/>
          <p:nvPr/>
        </p:nvSpPr>
        <p:spPr>
          <a:xfrm>
            <a:off x="8233519" y="244572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52" name="Graphic 1080">
            <a:extLst>
              <a:ext uri="{FF2B5EF4-FFF2-40B4-BE49-F238E27FC236}">
                <a16:creationId xmlns:a16="http://schemas.microsoft.com/office/drawing/2014/main" id="{004B3B89-C34F-9FDC-27B4-8C37CDD749C7}"/>
              </a:ext>
              <a:ext uri="{C183D7F6-B498-43B3-948B-1728B52AA6E4}">
                <adec:decorative xmlns:adec="http://schemas.microsoft.com/office/drawing/2017/decorative" val="1"/>
              </a:ext>
            </a:extLst>
          </p:cNvPr>
          <p:cNvSpPr/>
          <p:nvPr/>
        </p:nvSpPr>
        <p:spPr>
          <a:xfrm>
            <a:off x="9442695" y="248417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53" name="Graphic 1074">
            <a:extLst>
              <a:ext uri="{FF2B5EF4-FFF2-40B4-BE49-F238E27FC236}">
                <a16:creationId xmlns:a16="http://schemas.microsoft.com/office/drawing/2014/main" id="{BE3AEF35-BEF7-9147-03D1-E28A67016628}"/>
              </a:ext>
              <a:ext uri="{C183D7F6-B498-43B3-948B-1728B52AA6E4}">
                <adec:decorative xmlns:adec="http://schemas.microsoft.com/office/drawing/2017/decorative" val="1"/>
              </a:ext>
            </a:extLst>
          </p:cNvPr>
          <p:cNvSpPr/>
          <p:nvPr/>
        </p:nvSpPr>
        <p:spPr>
          <a:xfrm>
            <a:off x="3515283" y="249490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pic>
        <p:nvPicPr>
          <p:cNvPr id="54" name="Graphic 53">
            <a:extLst>
              <a:ext uri="{FF2B5EF4-FFF2-40B4-BE49-F238E27FC236}">
                <a16:creationId xmlns:a16="http://schemas.microsoft.com/office/drawing/2014/main" id="{B601E82C-EB76-7D96-AC02-CA966FE0769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17706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DEF5-5E30-5A36-AA2F-69054F2B8BDF}"/>
              </a:ext>
            </a:extLst>
          </p:cNvPr>
          <p:cNvSpPr>
            <a:spLocks noGrp="1"/>
          </p:cNvSpPr>
          <p:nvPr>
            <p:ph type="title"/>
          </p:nvPr>
        </p:nvSpPr>
        <p:spPr/>
        <p:txBody>
          <a:bodyPr/>
          <a:lstStyle/>
          <a:p>
            <a:r>
              <a:rPr lang="en-US" dirty="0"/>
              <a:t>What every app needs</a:t>
            </a:r>
          </a:p>
        </p:txBody>
      </p:sp>
      <p:grpSp>
        <p:nvGrpSpPr>
          <p:cNvPr id="3" name="Group 2" descr="Group of objects for observability, resiliency, scalability, and manageability&#10;">
            <a:extLst>
              <a:ext uri="{FF2B5EF4-FFF2-40B4-BE49-F238E27FC236}">
                <a16:creationId xmlns:a16="http://schemas.microsoft.com/office/drawing/2014/main" id="{F5D2AFBC-7544-499A-A433-02AF2EE05F1A}"/>
              </a:ext>
            </a:extLst>
          </p:cNvPr>
          <p:cNvGrpSpPr/>
          <p:nvPr/>
        </p:nvGrpSpPr>
        <p:grpSpPr>
          <a:xfrm>
            <a:off x="1058651" y="2379368"/>
            <a:ext cx="10074698" cy="2679649"/>
            <a:chOff x="1058651" y="2379368"/>
            <a:chExt cx="10074698" cy="2679649"/>
          </a:xfrm>
        </p:grpSpPr>
        <p:sp>
          <p:nvSpPr>
            <p:cNvPr id="4" name="Rounded Rectangle 9">
              <a:extLst>
                <a:ext uri="{FF2B5EF4-FFF2-40B4-BE49-F238E27FC236}">
                  <a16:creationId xmlns:a16="http://schemas.microsoft.com/office/drawing/2014/main" id="{16DF5527-F6AE-37AC-74F4-78B11A9724F1}"/>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 name="Group 4">
              <a:extLst>
                <a:ext uri="{FF2B5EF4-FFF2-40B4-BE49-F238E27FC236}">
                  <a16:creationId xmlns:a16="http://schemas.microsoft.com/office/drawing/2014/main" id="{C149EFF9-C8AD-682C-56F4-128580EC95D4}"/>
                </a:ext>
              </a:extLst>
            </p:cNvPr>
            <p:cNvGrpSpPr/>
            <p:nvPr/>
          </p:nvGrpSpPr>
          <p:grpSpPr>
            <a:xfrm>
              <a:off x="1848518" y="3301038"/>
              <a:ext cx="8585802" cy="1222920"/>
              <a:chOff x="1848518" y="3301038"/>
              <a:chExt cx="8585802" cy="1222920"/>
            </a:xfrm>
          </p:grpSpPr>
          <p:grpSp>
            <p:nvGrpSpPr>
              <p:cNvPr id="6" name="Group 5">
                <a:extLst>
                  <a:ext uri="{FF2B5EF4-FFF2-40B4-BE49-F238E27FC236}">
                    <a16:creationId xmlns:a16="http://schemas.microsoft.com/office/drawing/2014/main" id="{AE804589-8957-7313-D152-4E6C8CE44158}"/>
                  </a:ext>
                </a:extLst>
              </p:cNvPr>
              <p:cNvGrpSpPr>
                <a:grpSpLocks noChangeAspect="1"/>
              </p:cNvGrpSpPr>
              <p:nvPr/>
            </p:nvGrpSpPr>
            <p:grpSpPr>
              <a:xfrm>
                <a:off x="2486314" y="3301038"/>
                <a:ext cx="548640" cy="548695"/>
                <a:chOff x="2378210" y="2756054"/>
                <a:chExt cx="575831" cy="575889"/>
              </a:xfrm>
            </p:grpSpPr>
            <p:sp>
              <p:nvSpPr>
                <p:cNvPr id="14" name="Freeform: Shape 13">
                  <a:extLst>
                    <a:ext uri="{FF2B5EF4-FFF2-40B4-BE49-F238E27FC236}">
                      <a16:creationId xmlns:a16="http://schemas.microsoft.com/office/drawing/2014/main" id="{5F6BE98B-444F-542D-8C82-60BDE5A98D64}"/>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5" name="Freeform: Shape 14">
                  <a:extLst>
                    <a:ext uri="{FF2B5EF4-FFF2-40B4-BE49-F238E27FC236}">
                      <a16:creationId xmlns:a16="http://schemas.microsoft.com/office/drawing/2014/main" id="{9EE64EC2-988F-0A46-7A76-4B08F44113A0}"/>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7" name="Graphic 239">
                <a:extLst>
                  <a:ext uri="{FF2B5EF4-FFF2-40B4-BE49-F238E27FC236}">
                    <a16:creationId xmlns:a16="http://schemas.microsoft.com/office/drawing/2014/main" id="{A22B428D-0D97-64D2-1754-DE140ED11E87}"/>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48A2E664-3227-521D-05FB-D2C285DB39D2}"/>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2D81393A-BEE1-2A72-BE32-83AA3AE6428D}"/>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79CA87F7-7C42-9A5C-6575-2809594D1D3A}"/>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Observability</a:t>
                </a:r>
              </a:p>
            </p:txBody>
          </p:sp>
          <p:sp>
            <p:nvSpPr>
              <p:cNvPr id="11" name="TextBox 10">
                <a:extLst>
                  <a:ext uri="{FF2B5EF4-FFF2-40B4-BE49-F238E27FC236}">
                    <a16:creationId xmlns:a16="http://schemas.microsoft.com/office/drawing/2014/main" id="{2FCFC564-F5C3-32C2-2770-CBCC8BC2CA55}"/>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Resiliency</a:t>
                </a:r>
              </a:p>
            </p:txBody>
          </p:sp>
          <p:sp>
            <p:nvSpPr>
              <p:cNvPr id="12" name="TextBox 11">
                <a:extLst>
                  <a:ext uri="{FF2B5EF4-FFF2-40B4-BE49-F238E27FC236}">
                    <a16:creationId xmlns:a16="http://schemas.microsoft.com/office/drawing/2014/main" id="{0A7B806B-17DE-71A4-4441-40FCECA35C12}"/>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Scalability </a:t>
                </a:r>
              </a:p>
            </p:txBody>
          </p:sp>
          <p:sp>
            <p:nvSpPr>
              <p:cNvPr id="13" name="TextBox 12">
                <a:extLst>
                  <a:ext uri="{FF2B5EF4-FFF2-40B4-BE49-F238E27FC236}">
                    <a16:creationId xmlns:a16="http://schemas.microsoft.com/office/drawing/2014/main" id="{D2075CE8-A819-F9C3-26B0-84B46FB51D16}"/>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Manageability</a:t>
                </a:r>
              </a:p>
            </p:txBody>
          </p:sp>
        </p:grpSp>
      </p:grpSp>
      <p:sp>
        <p:nvSpPr>
          <p:cNvPr id="16" name="TextBox 15">
            <a:extLst>
              <a:ext uri="{FF2B5EF4-FFF2-40B4-BE49-F238E27FC236}">
                <a16:creationId xmlns:a16="http://schemas.microsoft.com/office/drawing/2014/main" id="{BC6BBAD2-6F5B-0B95-791D-AB473E75BC44}"/>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7" name="Graphic 16">
            <a:extLst>
              <a:ext uri="{FF2B5EF4-FFF2-40B4-BE49-F238E27FC236}">
                <a16:creationId xmlns:a16="http://schemas.microsoft.com/office/drawing/2014/main" id="{8B2C89EC-793F-E924-E549-19AAD0B8D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98986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16"/>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56F5-C695-7A80-3584-F136757D211D}"/>
              </a:ext>
            </a:extLst>
          </p:cNvPr>
          <p:cNvSpPr>
            <a:spLocks noGrp="1"/>
          </p:cNvSpPr>
          <p:nvPr>
            <p:ph type="title"/>
          </p:nvPr>
        </p:nvSpPr>
        <p:spPr/>
        <p:txBody>
          <a:bodyPr/>
          <a:lstStyle/>
          <a:p>
            <a:r>
              <a:rPr lang="en-US" dirty="0"/>
              <a:t>.NET 8 Includes</a:t>
            </a:r>
          </a:p>
        </p:txBody>
      </p:sp>
      <p:grpSp>
        <p:nvGrpSpPr>
          <p:cNvPr id="3" name="Group 2" descr="Observability with icon&#10;">
            <a:extLst>
              <a:ext uri="{FF2B5EF4-FFF2-40B4-BE49-F238E27FC236}">
                <a16:creationId xmlns:a16="http://schemas.microsoft.com/office/drawing/2014/main" id="{93F10CC4-D7B5-B048-E931-7A78197E9E76}"/>
              </a:ext>
              <a:ext uri="{C183D7F6-B498-43B3-948B-1728B52AA6E4}">
                <adec:decorative xmlns:adec="http://schemas.microsoft.com/office/drawing/2017/decorative" val="0"/>
              </a:ext>
            </a:extLst>
          </p:cNvPr>
          <p:cNvGrpSpPr/>
          <p:nvPr/>
        </p:nvGrpSpPr>
        <p:grpSpPr>
          <a:xfrm>
            <a:off x="609600" y="1338586"/>
            <a:ext cx="2603500" cy="1222920"/>
            <a:chOff x="609600" y="1877066"/>
            <a:chExt cx="2603500" cy="1222920"/>
          </a:xfrm>
        </p:grpSpPr>
        <p:grpSp>
          <p:nvGrpSpPr>
            <p:cNvPr id="4" name="Group 3">
              <a:extLst>
                <a:ext uri="{FF2B5EF4-FFF2-40B4-BE49-F238E27FC236}">
                  <a16:creationId xmlns:a16="http://schemas.microsoft.com/office/drawing/2014/main" id="{5C3F1422-3764-4836-C193-4890E1807B25}"/>
                </a:ext>
              </a:extLst>
            </p:cNvPr>
            <p:cNvGrpSpPr>
              <a:grpSpLocks noChangeAspect="1"/>
            </p:cNvGrpSpPr>
            <p:nvPr/>
          </p:nvGrpSpPr>
          <p:grpSpPr>
            <a:xfrm>
              <a:off x="1637030" y="1877066"/>
              <a:ext cx="548640" cy="548695"/>
              <a:chOff x="2378210" y="2756054"/>
              <a:chExt cx="575831" cy="575889"/>
            </a:xfrm>
          </p:grpSpPr>
          <p:sp>
            <p:nvSpPr>
              <p:cNvPr id="6" name="Freeform: Shape 5">
                <a:extLst>
                  <a:ext uri="{FF2B5EF4-FFF2-40B4-BE49-F238E27FC236}">
                    <a16:creationId xmlns:a16="http://schemas.microsoft.com/office/drawing/2014/main" id="{0FFD8833-6483-0639-0C29-CAA2C94B970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 name="Freeform: Shape 6">
                <a:extLst>
                  <a:ext uri="{FF2B5EF4-FFF2-40B4-BE49-F238E27FC236}">
                    <a16:creationId xmlns:a16="http://schemas.microsoft.com/office/drawing/2014/main" id="{C19C2964-0E53-4EF2-1F6E-B70B2287D264}"/>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5" name="TextBox 4">
              <a:extLst>
                <a:ext uri="{FF2B5EF4-FFF2-40B4-BE49-F238E27FC236}">
                  <a16:creationId xmlns:a16="http://schemas.microsoft.com/office/drawing/2014/main" id="{E03B4279-5BDB-20A2-7C26-41031F94708F}"/>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Observability</a:t>
              </a:r>
            </a:p>
          </p:txBody>
        </p:sp>
      </p:grpSp>
      <p:grpSp>
        <p:nvGrpSpPr>
          <p:cNvPr id="8" name="Group 7" descr="Resiliency with icon">
            <a:extLst>
              <a:ext uri="{FF2B5EF4-FFF2-40B4-BE49-F238E27FC236}">
                <a16:creationId xmlns:a16="http://schemas.microsoft.com/office/drawing/2014/main" id="{AB663335-EF1C-0FA8-6574-7748DD8BAFBA}"/>
              </a:ext>
              <a:ext uri="{C183D7F6-B498-43B3-948B-1728B52AA6E4}">
                <adec:decorative xmlns:adec="http://schemas.microsoft.com/office/drawing/2017/decorative" val="0"/>
              </a:ext>
            </a:extLst>
          </p:cNvPr>
          <p:cNvGrpSpPr/>
          <p:nvPr/>
        </p:nvGrpSpPr>
        <p:grpSpPr>
          <a:xfrm>
            <a:off x="3399367" y="1338586"/>
            <a:ext cx="2603500" cy="1222920"/>
            <a:chOff x="3399367" y="1877066"/>
            <a:chExt cx="2603500" cy="1222920"/>
          </a:xfrm>
        </p:grpSpPr>
        <p:sp>
          <p:nvSpPr>
            <p:cNvPr id="9" name="Graphic 239">
              <a:extLst>
                <a:ext uri="{FF2B5EF4-FFF2-40B4-BE49-F238E27FC236}">
                  <a16:creationId xmlns:a16="http://schemas.microsoft.com/office/drawing/2014/main" id="{A4435FC7-3970-CA44-5E9F-96596AF62C8F}"/>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10" name="TextBox 9">
              <a:extLst>
                <a:ext uri="{FF2B5EF4-FFF2-40B4-BE49-F238E27FC236}">
                  <a16:creationId xmlns:a16="http://schemas.microsoft.com/office/drawing/2014/main" id="{341CF30E-AAC5-BC3E-0AB9-1707DF6D731A}"/>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Resiliency</a:t>
              </a:r>
            </a:p>
          </p:txBody>
        </p:sp>
      </p:grpSp>
      <p:grpSp>
        <p:nvGrpSpPr>
          <p:cNvPr id="11" name="Group 10" descr="Scalability with icon">
            <a:extLst>
              <a:ext uri="{FF2B5EF4-FFF2-40B4-BE49-F238E27FC236}">
                <a16:creationId xmlns:a16="http://schemas.microsoft.com/office/drawing/2014/main" id="{8559A9C0-F3F1-376A-9BE0-456DFDF0700A}"/>
              </a:ext>
              <a:ext uri="{C183D7F6-B498-43B3-948B-1728B52AA6E4}">
                <adec:decorative xmlns:adec="http://schemas.microsoft.com/office/drawing/2017/decorative" val="0"/>
              </a:ext>
            </a:extLst>
          </p:cNvPr>
          <p:cNvGrpSpPr/>
          <p:nvPr/>
        </p:nvGrpSpPr>
        <p:grpSpPr>
          <a:xfrm>
            <a:off x="6189134" y="1338586"/>
            <a:ext cx="2603500" cy="1222920"/>
            <a:chOff x="6189134" y="1877066"/>
            <a:chExt cx="2603500" cy="1222920"/>
          </a:xfrm>
        </p:grpSpPr>
        <p:sp>
          <p:nvSpPr>
            <p:cNvPr id="12" name="Graphic 211">
              <a:extLst>
                <a:ext uri="{FF2B5EF4-FFF2-40B4-BE49-F238E27FC236}">
                  <a16:creationId xmlns:a16="http://schemas.microsoft.com/office/drawing/2014/main" id="{5E3B70B5-A1DD-C332-527F-58D9152D60D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13" name="TextBox 12">
              <a:extLst>
                <a:ext uri="{FF2B5EF4-FFF2-40B4-BE49-F238E27FC236}">
                  <a16:creationId xmlns:a16="http://schemas.microsoft.com/office/drawing/2014/main" id="{34E0DD10-94EF-A0F5-64BD-65B1396B2403}"/>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Scalability </a:t>
              </a:r>
            </a:p>
          </p:txBody>
        </p:sp>
      </p:grpSp>
      <p:grpSp>
        <p:nvGrpSpPr>
          <p:cNvPr id="14" name="Group 13" descr="manageability with icon">
            <a:extLst>
              <a:ext uri="{FF2B5EF4-FFF2-40B4-BE49-F238E27FC236}">
                <a16:creationId xmlns:a16="http://schemas.microsoft.com/office/drawing/2014/main" id="{FC3D9256-F839-A9F1-FA0D-2A797D07C309}"/>
              </a:ext>
              <a:ext uri="{C183D7F6-B498-43B3-948B-1728B52AA6E4}">
                <adec:decorative xmlns:adec="http://schemas.microsoft.com/office/drawing/2017/decorative" val="0"/>
              </a:ext>
            </a:extLst>
          </p:cNvPr>
          <p:cNvGrpSpPr/>
          <p:nvPr/>
        </p:nvGrpSpPr>
        <p:grpSpPr>
          <a:xfrm>
            <a:off x="8978900" y="1338586"/>
            <a:ext cx="2603500" cy="1222920"/>
            <a:chOff x="8978900" y="1877066"/>
            <a:chExt cx="2603500" cy="1222920"/>
          </a:xfrm>
        </p:grpSpPr>
        <p:sp>
          <p:nvSpPr>
            <p:cNvPr id="15" name="Graphic 118">
              <a:extLst>
                <a:ext uri="{FF2B5EF4-FFF2-40B4-BE49-F238E27FC236}">
                  <a16:creationId xmlns:a16="http://schemas.microsoft.com/office/drawing/2014/main" id="{2209CA94-70F7-5B12-0627-F7250357D62A}"/>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16" name="TextBox 15">
              <a:extLst>
                <a:ext uri="{FF2B5EF4-FFF2-40B4-BE49-F238E27FC236}">
                  <a16:creationId xmlns:a16="http://schemas.microsoft.com/office/drawing/2014/main" id="{06BE29B4-5672-C084-785D-72B58B66DA21}"/>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Manageability</a:t>
              </a:r>
            </a:p>
          </p:txBody>
        </p:sp>
      </p:grpSp>
      <p:grpSp>
        <p:nvGrpSpPr>
          <p:cNvPr id="17" name="Group 16" descr="Group of features for observability">
            <a:extLst>
              <a:ext uri="{FF2B5EF4-FFF2-40B4-BE49-F238E27FC236}">
                <a16:creationId xmlns:a16="http://schemas.microsoft.com/office/drawing/2014/main" id="{BD8E7A93-8801-7AD5-F62A-DF2D3C7EDA35}"/>
              </a:ext>
              <a:ext uri="{C183D7F6-B498-43B3-948B-1728B52AA6E4}">
                <adec:decorative xmlns:adec="http://schemas.microsoft.com/office/drawing/2017/decorative" val="0"/>
              </a:ext>
            </a:extLst>
          </p:cNvPr>
          <p:cNvGrpSpPr/>
          <p:nvPr/>
        </p:nvGrpSpPr>
        <p:grpSpPr>
          <a:xfrm>
            <a:off x="609600" y="2839735"/>
            <a:ext cx="2603500" cy="2921702"/>
            <a:chOff x="609600" y="3378215"/>
            <a:chExt cx="2603500" cy="2921702"/>
          </a:xfrm>
        </p:grpSpPr>
        <p:sp>
          <p:nvSpPr>
            <p:cNvPr id="18" name="TextBox 17">
              <a:extLst>
                <a:ext uri="{FF2B5EF4-FFF2-40B4-BE49-F238E27FC236}">
                  <a16:creationId xmlns:a16="http://schemas.microsoft.com/office/drawing/2014/main" id="{83AD1E4E-07CF-B76B-BEA4-CCDD70C5514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19" name="TextBox 18">
              <a:extLst>
                <a:ext uri="{FF2B5EF4-FFF2-40B4-BE49-F238E27FC236}">
                  <a16:creationId xmlns:a16="http://schemas.microsoft.com/office/drawing/2014/main" id="{13A1DCB5-701A-3995-1C75-45E23F5DB948}"/>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20" name="TextBox 19">
              <a:extLst>
                <a:ext uri="{FF2B5EF4-FFF2-40B4-BE49-F238E27FC236}">
                  <a16:creationId xmlns:a16="http://schemas.microsoft.com/office/drawing/2014/main" id="{ECECD88D-874B-7BEC-FDB9-1C047F735573}"/>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89AA3F73-B2F8-5B25-7B9C-3693E972C1DA}"/>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22" name="TextBox 21">
              <a:extLst>
                <a:ext uri="{FF2B5EF4-FFF2-40B4-BE49-F238E27FC236}">
                  <a16:creationId xmlns:a16="http://schemas.microsoft.com/office/drawing/2014/main" id="{AD054652-99C8-3B11-600D-7E2E3DC01A09}"/>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23" name="TextBox 22">
              <a:extLst>
                <a:ext uri="{FF2B5EF4-FFF2-40B4-BE49-F238E27FC236}">
                  <a16:creationId xmlns:a16="http://schemas.microsoft.com/office/drawing/2014/main" id="{A6989865-03EC-C545-7673-B98EF623D730}"/>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 name="Group 23" descr="Group of features for Resiliency">
            <a:extLst>
              <a:ext uri="{FF2B5EF4-FFF2-40B4-BE49-F238E27FC236}">
                <a16:creationId xmlns:a16="http://schemas.microsoft.com/office/drawing/2014/main" id="{28664D40-5EB9-6AE0-D04D-9CDC21C9B5DD}"/>
              </a:ext>
              <a:ext uri="{C183D7F6-B498-43B3-948B-1728B52AA6E4}">
                <adec:decorative xmlns:adec="http://schemas.microsoft.com/office/drawing/2017/decorative" val="0"/>
              </a:ext>
            </a:extLst>
          </p:cNvPr>
          <p:cNvGrpSpPr/>
          <p:nvPr/>
        </p:nvGrpSpPr>
        <p:grpSpPr>
          <a:xfrm>
            <a:off x="3399367" y="2839735"/>
            <a:ext cx="2603500" cy="913524"/>
            <a:chOff x="3399367" y="3378215"/>
            <a:chExt cx="2603500" cy="913524"/>
          </a:xfrm>
        </p:grpSpPr>
        <p:sp>
          <p:nvSpPr>
            <p:cNvPr id="25" name="TextBox 24">
              <a:extLst>
                <a:ext uri="{FF2B5EF4-FFF2-40B4-BE49-F238E27FC236}">
                  <a16:creationId xmlns:a16="http://schemas.microsoft.com/office/drawing/2014/main" id="{19CB2131-FD60-3184-1C09-76788FE942BC}"/>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26" name="TextBox 25">
              <a:extLst>
                <a:ext uri="{FF2B5EF4-FFF2-40B4-BE49-F238E27FC236}">
                  <a16:creationId xmlns:a16="http://schemas.microsoft.com/office/drawing/2014/main" id="{A46AC871-CB99-139E-11FB-2918D2E537BE}"/>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 Stateful Reconnect</a:t>
              </a:r>
            </a:p>
          </p:txBody>
        </p:sp>
      </p:grpSp>
      <p:grpSp>
        <p:nvGrpSpPr>
          <p:cNvPr id="27" name="Group 26" descr="Group of features for Scalability">
            <a:extLst>
              <a:ext uri="{FF2B5EF4-FFF2-40B4-BE49-F238E27FC236}">
                <a16:creationId xmlns:a16="http://schemas.microsoft.com/office/drawing/2014/main" id="{A6476CDA-231B-FF84-E0E5-AD19F657F42E}"/>
              </a:ext>
              <a:ext uri="{C183D7F6-B498-43B3-948B-1728B52AA6E4}">
                <adec:decorative xmlns:adec="http://schemas.microsoft.com/office/drawing/2017/decorative" val="0"/>
              </a:ext>
            </a:extLst>
          </p:cNvPr>
          <p:cNvGrpSpPr/>
          <p:nvPr/>
        </p:nvGrpSpPr>
        <p:grpSpPr>
          <a:xfrm>
            <a:off x="6189134" y="2839735"/>
            <a:ext cx="2603500" cy="1415568"/>
            <a:chOff x="6189134" y="3378215"/>
            <a:chExt cx="2603500" cy="1415568"/>
          </a:xfrm>
        </p:grpSpPr>
        <p:sp>
          <p:nvSpPr>
            <p:cNvPr id="28" name="TextBox 27">
              <a:extLst>
                <a:ext uri="{FF2B5EF4-FFF2-40B4-BE49-F238E27FC236}">
                  <a16:creationId xmlns:a16="http://schemas.microsoft.com/office/drawing/2014/main" id="{8D2BCC77-BDA1-B0E0-3DFB-6A5AB9CE6077}"/>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(increased density)</a:t>
              </a:r>
            </a:p>
          </p:txBody>
        </p:sp>
        <p:sp>
          <p:nvSpPr>
            <p:cNvPr id="29" name="TextBox 28">
              <a:extLst>
                <a:ext uri="{FF2B5EF4-FFF2-40B4-BE49-F238E27FC236}">
                  <a16:creationId xmlns:a16="http://schemas.microsoft.com/office/drawing/2014/main" id="{7ADBC3A1-644A-5412-1F08-26ABAAA744CF}"/>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30" name="TextBox 29">
              <a:extLst>
                <a:ext uri="{FF2B5EF4-FFF2-40B4-BE49-F238E27FC236}">
                  <a16:creationId xmlns:a16="http://schemas.microsoft.com/office/drawing/2014/main" id="{767A198B-CFA7-A094-8BBB-1B9635F30C61}"/>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31" name="TextBox 30">
            <a:extLst>
              <a:ext uri="{FF2B5EF4-FFF2-40B4-BE49-F238E27FC236}">
                <a16:creationId xmlns:a16="http://schemas.microsoft.com/office/drawing/2014/main" id="{D066FCC6-FB53-B7EE-8C25-1108C4C7F0B1}"/>
              </a:ext>
            </a:extLst>
          </p:cNvPr>
          <p:cNvSpPr txBox="1"/>
          <p:nvPr/>
        </p:nvSpPr>
        <p:spPr>
          <a:xfrm>
            <a:off x="8978900" y="283973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pic>
        <p:nvPicPr>
          <p:cNvPr id="32" name="Graphic 31">
            <a:extLst>
              <a:ext uri="{FF2B5EF4-FFF2-40B4-BE49-F238E27FC236}">
                <a16:creationId xmlns:a16="http://schemas.microsoft.com/office/drawing/2014/main" id="{C9281F8F-E3C7-DE2A-270C-8D731F070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31393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8.33333E-7 0.04606 L -8.33333E-7 7.40741E-7 " pathEditMode="relative" rAng="0" ptsTypes="AA">
                                      <p:cBhvr>
                                        <p:cTn id="9" dur="500" fill="hold"/>
                                        <p:tgtEl>
                                          <p:spTgt spid="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42" presetClass="path" presetSubtype="0" decel="100000" fill="hold" nodeType="withEffect">
                                  <p:stCondLst>
                                    <p:cond delay="0"/>
                                  </p:stCondLst>
                                  <p:childTnLst>
                                    <p:animMotion origin="layout" path="M -8.33333E-7 0.04607 L -8.33333E-7 -3.33333E-6 " pathEditMode="relative" rAng="0" ptsTypes="AA">
                                      <p:cBhvr>
                                        <p:cTn id="15" dur="500" fill="hold"/>
                                        <p:tgtEl>
                                          <p:spTgt spid="17"/>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42" presetClass="path" presetSubtype="0" decel="100000" fill="hold" nodeType="withEffect">
                                  <p:stCondLst>
                                    <p:cond delay="0"/>
                                  </p:stCondLst>
                                  <p:childTnLst>
                                    <p:animMotion origin="layout" path="M 3.125E-6 0.04606 L 3.125E-6 7.40741E-7 " pathEditMode="relative" rAng="0" ptsTypes="AA">
                                      <p:cBhvr>
                                        <p:cTn id="21" dur="500" fill="hold"/>
                                        <p:tgtEl>
                                          <p:spTgt spid="8"/>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42" presetClass="path" presetSubtype="0" decel="100000" fill="hold" nodeType="withEffect">
                                  <p:stCondLst>
                                    <p:cond delay="0"/>
                                  </p:stCondLst>
                                  <p:childTnLst>
                                    <p:animMotion origin="layout" path="M 3.125E-6 0.04606 L 3.125E-6 4.44444E-6 " pathEditMode="relative" rAng="0" ptsTypes="AA">
                                      <p:cBhvr>
                                        <p:cTn id="27" dur="500" fill="hold"/>
                                        <p:tgtEl>
                                          <p:spTgt spid="2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42" presetClass="path" presetSubtype="0" decel="100000" fill="hold" nodeType="withEffect">
                                  <p:stCondLst>
                                    <p:cond delay="0"/>
                                  </p:stCondLst>
                                  <p:childTnLst>
                                    <p:animMotion origin="layout" path="M -3.125E-6 0.04606 L -3.125E-6 7.40741E-7 " pathEditMode="relative" rAng="0" ptsTypes="AA">
                                      <p:cBhvr>
                                        <p:cTn id="33" dur="500" fill="hold"/>
                                        <p:tgtEl>
                                          <p:spTgt spid="11"/>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nodeType="withEffect">
                                  <p:stCondLst>
                                    <p:cond delay="0"/>
                                  </p:stCondLst>
                                  <p:childTnLst>
                                    <p:animMotion origin="layout" path="M -3.125E-6 0.04607 L -3.125E-6 -1.11111E-6 " pathEditMode="relative" rAng="0" ptsTypes="AA">
                                      <p:cBhvr>
                                        <p:cTn id="39" dur="500" fill="hold"/>
                                        <p:tgtEl>
                                          <p:spTgt spid="27"/>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42" presetClass="path" presetSubtype="0" decel="100000" fill="hold" nodeType="withEffect">
                                  <p:stCondLst>
                                    <p:cond delay="0"/>
                                  </p:stCondLst>
                                  <p:childTnLst>
                                    <p:animMotion origin="layout" path="M 8.33333E-7 0.04606 L 8.33333E-7 7.40741E-7 " pathEditMode="relative" rAng="0" ptsTypes="AA">
                                      <p:cBhvr>
                                        <p:cTn id="45" dur="500" fill="hold"/>
                                        <p:tgtEl>
                                          <p:spTgt spid="14"/>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decel="100000" fill="hold" grpId="1" nodeType="withEffect">
                                  <p:stCondLst>
                                    <p:cond delay="0"/>
                                  </p:stCondLst>
                                  <p:childTnLst>
                                    <p:animMotion origin="layout" path="M 8.33333E-7 0.04607 L 8.33333E-7 -1.48148E-6 " pathEditMode="relative" rAng="0" ptsTypes="AA">
                                      <p:cBhvr>
                                        <p:cTn id="51" dur="500" fill="hold"/>
                                        <p:tgtEl>
                                          <p:spTgt spid="3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45A2D-8053-1D24-947E-9EF42190EE67}"/>
              </a:ext>
            </a:extLst>
          </p:cNvPr>
          <p:cNvSpPr>
            <a:spLocks noGrp="1"/>
          </p:cNvSpPr>
          <p:nvPr>
            <p:ph type="title"/>
          </p:nvPr>
        </p:nvSpPr>
        <p:spPr/>
        <p:txBody>
          <a:bodyPr/>
          <a:lstStyle/>
          <a:p>
            <a:r>
              <a:rPr lang="en-US" dirty="0"/>
              <a:t>It’s still not easy</a:t>
            </a:r>
          </a:p>
        </p:txBody>
      </p:sp>
      <p:grpSp>
        <p:nvGrpSpPr>
          <p:cNvPr id="3" name="Group 2" descr="Complex, getting started, lots of choices, no paved path">
            <a:extLst>
              <a:ext uri="{FF2B5EF4-FFF2-40B4-BE49-F238E27FC236}">
                <a16:creationId xmlns:a16="http://schemas.microsoft.com/office/drawing/2014/main" id="{B916EE7F-1B63-BCF9-7D6E-11ABAF48DCDA}"/>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4" name="Rounded Rectangle 9">
              <a:extLst>
                <a:ext uri="{FF2B5EF4-FFF2-40B4-BE49-F238E27FC236}">
                  <a16:creationId xmlns:a16="http://schemas.microsoft.com/office/drawing/2014/main" id="{0884F84A-C5BF-D611-7038-85FCA0747400}"/>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 name="Group 4">
              <a:extLst>
                <a:ext uri="{FF2B5EF4-FFF2-40B4-BE49-F238E27FC236}">
                  <a16:creationId xmlns:a16="http://schemas.microsoft.com/office/drawing/2014/main" id="{248250E1-14E6-45A6-9B61-5DA3B725394F}"/>
                </a:ext>
              </a:extLst>
            </p:cNvPr>
            <p:cNvGrpSpPr/>
            <p:nvPr/>
          </p:nvGrpSpPr>
          <p:grpSpPr>
            <a:xfrm>
              <a:off x="1848518" y="3301038"/>
              <a:ext cx="8585802" cy="1222920"/>
              <a:chOff x="1848518" y="3301038"/>
              <a:chExt cx="8585802" cy="1222920"/>
            </a:xfrm>
          </p:grpSpPr>
          <p:sp>
            <p:nvSpPr>
              <p:cNvPr id="6" name="TextBox 5">
                <a:extLst>
                  <a:ext uri="{FF2B5EF4-FFF2-40B4-BE49-F238E27FC236}">
                    <a16:creationId xmlns:a16="http://schemas.microsoft.com/office/drawing/2014/main" id="{ABC14CDC-9A30-A6F9-E133-E96EF6C4E7C0}"/>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Complex</a:t>
                </a:r>
              </a:p>
            </p:txBody>
          </p:sp>
          <p:sp>
            <p:nvSpPr>
              <p:cNvPr id="7" name="TextBox 6">
                <a:extLst>
                  <a:ext uri="{FF2B5EF4-FFF2-40B4-BE49-F238E27FC236}">
                    <a16:creationId xmlns:a16="http://schemas.microsoft.com/office/drawing/2014/main" id="{206A08BD-38A0-6763-B5F5-B693395B0F72}"/>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a:t>Getting Started</a:t>
                </a:r>
              </a:p>
              <a:p>
                <a:endParaRPr lang="en-US" dirty="0"/>
              </a:p>
            </p:txBody>
          </p:sp>
          <p:sp>
            <p:nvSpPr>
              <p:cNvPr id="8" name="TextBox 7">
                <a:extLst>
                  <a:ext uri="{FF2B5EF4-FFF2-40B4-BE49-F238E27FC236}">
                    <a16:creationId xmlns:a16="http://schemas.microsoft.com/office/drawing/2014/main" id="{DC4555CA-53D8-6E91-C153-31374B6582AB}"/>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Choices</a:t>
                </a:r>
              </a:p>
            </p:txBody>
          </p:sp>
          <p:sp>
            <p:nvSpPr>
              <p:cNvPr id="9" name="TextBox 8">
                <a:extLst>
                  <a:ext uri="{FF2B5EF4-FFF2-40B4-BE49-F238E27FC236}">
                    <a16:creationId xmlns:a16="http://schemas.microsoft.com/office/drawing/2014/main" id="{9FAFE8C5-5A81-051A-69D6-F85B1A660C11}"/>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Paved Path</a:t>
                </a:r>
              </a:p>
            </p:txBody>
          </p:sp>
          <p:sp>
            <p:nvSpPr>
              <p:cNvPr id="10" name="Graphic 16">
                <a:extLst>
                  <a:ext uri="{FF2B5EF4-FFF2-40B4-BE49-F238E27FC236}">
                    <a16:creationId xmlns:a16="http://schemas.microsoft.com/office/drawing/2014/main" id="{4C75B76E-AC0E-393C-21AA-2EC983A190D5}"/>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 name="Graphic 24">
                <a:extLst>
                  <a:ext uri="{FF2B5EF4-FFF2-40B4-BE49-F238E27FC236}">
                    <a16:creationId xmlns:a16="http://schemas.microsoft.com/office/drawing/2014/main" id="{3465A318-7AFD-1DA1-CB85-3CC24F6D5EF3}"/>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Graphic 14">
                <a:extLst>
                  <a:ext uri="{FF2B5EF4-FFF2-40B4-BE49-F238E27FC236}">
                    <a16:creationId xmlns:a16="http://schemas.microsoft.com/office/drawing/2014/main" id="{D20758BD-9867-7DAD-A516-17215D663F33}"/>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3" name="Graphic 73">
                <a:extLst>
                  <a:ext uri="{FF2B5EF4-FFF2-40B4-BE49-F238E27FC236}">
                    <a16:creationId xmlns:a16="http://schemas.microsoft.com/office/drawing/2014/main" id="{926A6402-6BF8-98D3-D847-2496802C373D}"/>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14" name="TextBox 13">
            <a:extLst>
              <a:ext uri="{FF2B5EF4-FFF2-40B4-BE49-F238E27FC236}">
                <a16:creationId xmlns:a16="http://schemas.microsoft.com/office/drawing/2014/main" id="{1B6B08B9-C3DF-90FD-2A3B-28698A5F9F9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pic>
        <p:nvPicPr>
          <p:cNvPr id="15" name="Graphic 14">
            <a:extLst>
              <a:ext uri="{FF2B5EF4-FFF2-40B4-BE49-F238E27FC236}">
                <a16:creationId xmlns:a16="http://schemas.microsoft.com/office/drawing/2014/main" id="{90258B4D-2F05-9CE8-4411-F325FFFE1A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1342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4"/>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 Aspire logo">
            <a:extLst>
              <a:ext uri="{FF2B5EF4-FFF2-40B4-BE49-F238E27FC236}">
                <a16:creationId xmlns:a16="http://schemas.microsoft.com/office/drawing/2014/main" id="{137332F4-DFFB-5F36-571F-72A3CA2136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E3E6CCF0-8BB7-E0D5-D25C-11ED151D0F2F}"/>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4" name="Graphic 3">
            <a:extLst>
              <a:ext uri="{FF2B5EF4-FFF2-40B4-BE49-F238E27FC236}">
                <a16:creationId xmlns:a16="http://schemas.microsoft.com/office/drawing/2014/main" id="{1466F379-26AA-E510-461C-19368FBFC5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32459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825A72C-E4FA-C52D-CD42-7AD53252270F}"/>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pic>
        <p:nvPicPr>
          <p:cNvPr id="12" name="Picture 11" descr=".NET Aspire logo">
            <a:extLst>
              <a:ext uri="{FF2B5EF4-FFF2-40B4-BE49-F238E27FC236}">
                <a16:creationId xmlns:a16="http://schemas.microsoft.com/office/drawing/2014/main" id="{0D04020C-2FAB-034E-C30F-63D95D21F2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13" name="TextBox 12">
            <a:extLst>
              <a:ext uri="{FF2B5EF4-FFF2-40B4-BE49-F238E27FC236}">
                <a16:creationId xmlns:a16="http://schemas.microsoft.com/office/drawing/2014/main" id="{16F39A6C-BC0B-AD14-7F8A-B83BFFAFD0DD}"/>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Smart Defaults</a:t>
            </a:r>
          </a:p>
        </p:txBody>
      </p:sp>
      <p:sp>
        <p:nvSpPr>
          <p:cNvPr id="14" name="TextBox 13">
            <a:extLst>
              <a:ext uri="{FF2B5EF4-FFF2-40B4-BE49-F238E27FC236}">
                <a16:creationId xmlns:a16="http://schemas.microsoft.com/office/drawing/2014/main" id="{1B686D4D-AE61-1747-DE66-EFC9DE6EBE24}"/>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Developer Dashboard</a:t>
            </a:r>
          </a:p>
        </p:txBody>
      </p:sp>
      <p:sp>
        <p:nvSpPr>
          <p:cNvPr id="15" name="TextBox 14">
            <a:extLst>
              <a:ext uri="{FF2B5EF4-FFF2-40B4-BE49-F238E27FC236}">
                <a16:creationId xmlns:a16="http://schemas.microsoft.com/office/drawing/2014/main" id="{A1773272-FD16-71DD-71C7-94B64CC3EE09}"/>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16" name="TextBox 15">
            <a:extLst>
              <a:ext uri="{FF2B5EF4-FFF2-40B4-BE49-F238E27FC236}">
                <a16:creationId xmlns:a16="http://schemas.microsoft.com/office/drawing/2014/main" id="{4354AF23-40B4-3684-8A3B-A1C553D65257}"/>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Service Discovery</a:t>
            </a:r>
          </a:p>
        </p:txBody>
      </p:sp>
      <p:sp>
        <p:nvSpPr>
          <p:cNvPr id="17" name="TextBox 16">
            <a:extLst>
              <a:ext uri="{FF2B5EF4-FFF2-40B4-BE49-F238E27FC236}">
                <a16:creationId xmlns:a16="http://schemas.microsoft.com/office/drawing/2014/main" id="{9BBC5BBC-FFAD-BA6F-A8A6-33E835DD7181}"/>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18" name="TextBox 17">
            <a:extLst>
              <a:ext uri="{FF2B5EF4-FFF2-40B4-BE49-F238E27FC236}">
                <a16:creationId xmlns:a16="http://schemas.microsoft.com/office/drawing/2014/main" id="{CAE6B7E8-6A13-1F33-702C-8DC1A125B0F6}"/>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Deployment</a:t>
            </a:r>
          </a:p>
        </p:txBody>
      </p:sp>
      <p:sp>
        <p:nvSpPr>
          <p:cNvPr id="19" name="TextBox 18">
            <a:extLst>
              <a:ext uri="{FF2B5EF4-FFF2-40B4-BE49-F238E27FC236}">
                <a16:creationId xmlns:a16="http://schemas.microsoft.com/office/drawing/2014/main" id="{00EF290B-66D9-2E5F-B4EE-2B5E3E0B8522}"/>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pic>
        <p:nvPicPr>
          <p:cNvPr id="20" name="Graphic 19">
            <a:extLst>
              <a:ext uri="{FF2B5EF4-FFF2-40B4-BE49-F238E27FC236}">
                <a16:creationId xmlns:a16="http://schemas.microsoft.com/office/drawing/2014/main" id="{C6352AA8-9376-F572-D097-2E76789086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12942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17"/>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17" grpId="1" animBg="1"/>
      <p:bldP spid="18" grpId="0" animBg="1"/>
      <p:bldP spid="1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EF4E69-8B7F-0A39-DC79-6B5C580C69FC}"/>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pic>
        <p:nvPicPr>
          <p:cNvPr id="3" name="Picture 2" descr=".net aspire logo">
            <a:extLst>
              <a:ext uri="{FF2B5EF4-FFF2-40B4-BE49-F238E27FC236}">
                <a16:creationId xmlns:a16="http://schemas.microsoft.com/office/drawing/2014/main" id="{930EBE22-53BB-3FE7-CD86-2A69FA3D52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4B138EC3-C4C0-E478-984F-134A85C14E88}"/>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Smart Defaults</a:t>
            </a:r>
          </a:p>
        </p:txBody>
      </p:sp>
      <p:sp>
        <p:nvSpPr>
          <p:cNvPr id="5" name="TextBox 4">
            <a:extLst>
              <a:ext uri="{FF2B5EF4-FFF2-40B4-BE49-F238E27FC236}">
                <a16:creationId xmlns:a16="http://schemas.microsoft.com/office/drawing/2014/main" id="{473E7DC6-CEE3-00A2-95A5-CA2E8F0C6EBB}"/>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 name="TextBox 5">
            <a:extLst>
              <a:ext uri="{FF2B5EF4-FFF2-40B4-BE49-F238E27FC236}">
                <a16:creationId xmlns:a16="http://schemas.microsoft.com/office/drawing/2014/main" id="{1DF9F1BC-83B6-0B34-F162-420F81C4F19E}"/>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751D24DE-41A1-3A79-410E-9A36F038FB38}"/>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0BB49DB1-A8A4-6F2A-1F7C-699DC6EFBBF4}"/>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FF002469-2BF9-6923-B654-95471DF2A83F}"/>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8BB44ABB-131D-E94E-0BD8-C46DCEC64AE1}"/>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BDECCE49-1555-AABA-5C88-A945A91E1A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157464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Agenda</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4" name="Rectangle: Rounded Corners 3">
            <a:extLst>
              <a:ext uri="{FF2B5EF4-FFF2-40B4-BE49-F238E27FC236}">
                <a16:creationId xmlns:a16="http://schemas.microsoft.com/office/drawing/2014/main" id="{48497F9D-8347-1FDA-95F2-B608435237C0}"/>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Azure Services Offerings</a:t>
            </a:r>
            <a:endParaRPr lang="en-US" sz="4400" dirty="0"/>
          </a:p>
        </p:txBody>
      </p:sp>
      <p:sp>
        <p:nvSpPr>
          <p:cNvPr id="5" name="Rectangle: Rounded Corners 4">
            <a:extLst>
              <a:ext uri="{FF2B5EF4-FFF2-40B4-BE49-F238E27FC236}">
                <a16:creationId xmlns:a16="http://schemas.microsoft.com/office/drawing/2014/main" id="{FEDA64A0-0A85-DF2E-EB28-5146BCE6B538}"/>
              </a:ext>
            </a:extLst>
          </p:cNvPr>
          <p:cNvSpPr/>
          <p:nvPr/>
        </p:nvSpPr>
        <p:spPr>
          <a:xfrm>
            <a:off x="8221714" y="1742648"/>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What’s New and Coming</a:t>
            </a:r>
            <a:endParaRPr lang="en-US" sz="1600" dirty="0"/>
          </a:p>
        </p:txBody>
      </p:sp>
      <p:sp>
        <p:nvSpPr>
          <p:cNvPr id="8" name="TextBox 7">
            <a:extLst>
              <a:ext uri="{FF2B5EF4-FFF2-40B4-BE49-F238E27FC236}">
                <a16:creationId xmlns:a16="http://schemas.microsoft.com/office/drawing/2014/main" id="{15330D67-5090-5F98-9388-CB71272486FE}"/>
              </a:ext>
            </a:extLst>
          </p:cNvPr>
          <p:cNvSpPr txBox="1"/>
          <p:nvPr/>
        </p:nvSpPr>
        <p:spPr>
          <a:xfrm>
            <a:off x="2503927" y="4053840"/>
            <a:ext cx="7184146"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Recent updates to Azure Container Apps</a:t>
            </a:r>
          </a:p>
          <a:p>
            <a:pPr marL="285750" indent="-285750">
              <a:buFont typeface="Arial" panose="020B0604020202020204" pitchFamily="34" charset="0"/>
              <a:buChar char="•"/>
            </a:pPr>
            <a:r>
              <a:rPr lang="en-US" sz="2800" dirty="0"/>
              <a:t>Upcoming features coming to Azure Functions</a:t>
            </a:r>
          </a:p>
        </p:txBody>
      </p:sp>
    </p:spTree>
    <p:extLst>
      <p:ext uri="{BB962C8B-B14F-4D97-AF65-F5344CB8AC3E}">
        <p14:creationId xmlns:p14="http://schemas.microsoft.com/office/powerpoint/2010/main" val="405858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9">
            <a:extLst>
              <a:ext uri="{FF2B5EF4-FFF2-40B4-BE49-F238E27FC236}">
                <a16:creationId xmlns:a16="http://schemas.microsoft.com/office/drawing/2014/main" id="{96ABFF7D-85AC-52F3-6BF2-FC7B122A4BA1}"/>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TextBox 2">
            <a:extLst>
              <a:ext uri="{FF2B5EF4-FFF2-40B4-BE49-F238E27FC236}">
                <a16:creationId xmlns:a16="http://schemas.microsoft.com/office/drawing/2014/main" id="{44CA4141-38E1-6ED0-9C85-DF979CEA0118}"/>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descr="Observability, Resiliency, and Health Checks">
            <a:extLst>
              <a:ext uri="{FF2B5EF4-FFF2-40B4-BE49-F238E27FC236}">
                <a16:creationId xmlns:a16="http://schemas.microsoft.com/office/drawing/2014/main" id="{FA877C4C-D662-DCF0-25C4-B1305A430A83}"/>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5" name="Group 4">
              <a:extLst>
                <a:ext uri="{FF2B5EF4-FFF2-40B4-BE49-F238E27FC236}">
                  <a16:creationId xmlns:a16="http://schemas.microsoft.com/office/drawing/2014/main" id="{6E4B0CE5-0E19-E37F-6430-E9D939F432EF}"/>
                </a:ext>
              </a:extLst>
            </p:cNvPr>
            <p:cNvGrpSpPr/>
            <p:nvPr/>
          </p:nvGrpSpPr>
          <p:grpSpPr>
            <a:xfrm>
              <a:off x="1848518" y="3301038"/>
              <a:ext cx="6329573" cy="1222920"/>
              <a:chOff x="1848518" y="3301038"/>
              <a:chExt cx="6329573" cy="1222920"/>
            </a:xfrm>
          </p:grpSpPr>
          <p:grpSp>
            <p:nvGrpSpPr>
              <p:cNvPr id="7" name="Group 6">
                <a:extLst>
                  <a:ext uri="{FF2B5EF4-FFF2-40B4-BE49-F238E27FC236}">
                    <a16:creationId xmlns:a16="http://schemas.microsoft.com/office/drawing/2014/main" id="{8996EEBB-4A94-6BD2-24C8-59D99849EFE0}"/>
                  </a:ext>
                </a:extLst>
              </p:cNvPr>
              <p:cNvGrpSpPr>
                <a:grpSpLocks noChangeAspect="1"/>
              </p:cNvGrpSpPr>
              <p:nvPr/>
            </p:nvGrpSpPr>
            <p:grpSpPr>
              <a:xfrm>
                <a:off x="2486314" y="3301038"/>
                <a:ext cx="548640" cy="548695"/>
                <a:chOff x="2378210" y="2756054"/>
                <a:chExt cx="575831" cy="575889"/>
              </a:xfrm>
            </p:grpSpPr>
            <p:sp>
              <p:nvSpPr>
                <p:cNvPr id="12" name="Freeform: Shape 11">
                  <a:extLst>
                    <a:ext uri="{FF2B5EF4-FFF2-40B4-BE49-F238E27FC236}">
                      <a16:creationId xmlns:a16="http://schemas.microsoft.com/office/drawing/2014/main" id="{4CF35C3E-FB12-E5ED-D644-5CCEEE017867}"/>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3" name="Freeform: Shape 12">
                  <a:extLst>
                    <a:ext uri="{FF2B5EF4-FFF2-40B4-BE49-F238E27FC236}">
                      <a16:creationId xmlns:a16="http://schemas.microsoft.com/office/drawing/2014/main" id="{63AD9708-4BE4-DA61-D152-34FDDD3EF713}"/>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8" name="Graphic 239">
                <a:extLst>
                  <a:ext uri="{FF2B5EF4-FFF2-40B4-BE49-F238E27FC236}">
                    <a16:creationId xmlns:a16="http://schemas.microsoft.com/office/drawing/2014/main" id="{70785BB7-2607-74E0-464D-70D71B9FA03C}"/>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8431EFA2-6062-C223-D297-1972419834BC}"/>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Observability</a:t>
                </a:r>
              </a:p>
            </p:txBody>
          </p:sp>
          <p:sp>
            <p:nvSpPr>
              <p:cNvPr id="10" name="TextBox 9">
                <a:extLst>
                  <a:ext uri="{FF2B5EF4-FFF2-40B4-BE49-F238E27FC236}">
                    <a16:creationId xmlns:a16="http://schemas.microsoft.com/office/drawing/2014/main" id="{10837BE9-7840-EA40-F876-736170AF0C0E}"/>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Resiliency</a:t>
                </a:r>
              </a:p>
            </p:txBody>
          </p:sp>
          <p:sp>
            <p:nvSpPr>
              <p:cNvPr id="11" name="TextBox 10">
                <a:extLst>
                  <a:ext uri="{FF2B5EF4-FFF2-40B4-BE49-F238E27FC236}">
                    <a16:creationId xmlns:a16="http://schemas.microsoft.com/office/drawing/2014/main" id="{4F0F32E5-53F1-6689-B6B5-386B846C843F}"/>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Health Checks</a:t>
                </a:r>
              </a:p>
            </p:txBody>
          </p:sp>
        </p:grpSp>
        <p:sp>
          <p:nvSpPr>
            <p:cNvPr id="6" name="Graphic 154">
              <a:extLst>
                <a:ext uri="{FF2B5EF4-FFF2-40B4-BE49-F238E27FC236}">
                  <a16:creationId xmlns:a16="http://schemas.microsoft.com/office/drawing/2014/main" id="{27FF6649-E390-C822-88B9-9BF5442DB090}"/>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pic>
        <p:nvPicPr>
          <p:cNvPr id="14" name="Graphic 13">
            <a:extLst>
              <a:ext uri="{FF2B5EF4-FFF2-40B4-BE49-F238E27FC236}">
                <a16:creationId xmlns:a16="http://schemas.microsoft.com/office/drawing/2014/main" id="{CB076B63-D57F-489A-CB42-D6074AF36C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4087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29BF79-4DB4-4A0D-C022-0BBC24A67F95}"/>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296747FC-839C-69E2-26AB-BBA23F0DF087}"/>
              </a:ext>
            </a:extLst>
          </p:cNvPr>
          <p:cNvSpPr txBox="1">
            <a:spLocks/>
          </p:cNvSpPr>
          <p:nvPr/>
        </p:nvSpPr>
        <p:spPr>
          <a:xfrm>
            <a:off x="838200" y="-1325563"/>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rgbClr val="82368C"/>
                </a:solidFill>
                <a:latin typeface="Kamerik205 8" panose="020B0803030600020004" pitchFamily="34" charset="0"/>
                <a:ea typeface="+mj-ea"/>
                <a:cs typeface="+mj-cs"/>
              </a:defRPr>
            </a:lvl1pPr>
          </a:lstStyle>
          <a:p>
            <a:r>
              <a:rPr lang="en-US" dirty="0"/>
              <a:t>Developer Dashboard</a:t>
            </a:r>
          </a:p>
        </p:txBody>
      </p:sp>
      <p:pic>
        <p:nvPicPr>
          <p:cNvPr id="4" name="Picture 3" descr=".net aspire logo">
            <a:extLst>
              <a:ext uri="{FF2B5EF4-FFF2-40B4-BE49-F238E27FC236}">
                <a16:creationId xmlns:a16="http://schemas.microsoft.com/office/drawing/2014/main" id="{D327A6F8-A767-93D4-D810-85F29F3EE4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 name="TextBox 4">
            <a:extLst>
              <a:ext uri="{FF2B5EF4-FFF2-40B4-BE49-F238E27FC236}">
                <a16:creationId xmlns:a16="http://schemas.microsoft.com/office/drawing/2014/main" id="{02837CAC-71F5-2A07-ADC9-111165C2B778}"/>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 name="TextBox 5">
            <a:extLst>
              <a:ext uri="{FF2B5EF4-FFF2-40B4-BE49-F238E27FC236}">
                <a16:creationId xmlns:a16="http://schemas.microsoft.com/office/drawing/2014/main" id="{CAE33122-2EBE-80B3-682E-FA3AF91D9063}"/>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7" name="TextBox 6">
            <a:extLst>
              <a:ext uri="{FF2B5EF4-FFF2-40B4-BE49-F238E27FC236}">
                <a16:creationId xmlns:a16="http://schemas.microsoft.com/office/drawing/2014/main" id="{8690219C-E454-D0A9-30DE-94AC98F3EC72}"/>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Developer Dashboard</a:t>
            </a:r>
          </a:p>
        </p:txBody>
      </p:sp>
      <p:sp>
        <p:nvSpPr>
          <p:cNvPr id="8" name="TextBox 7">
            <a:extLst>
              <a:ext uri="{FF2B5EF4-FFF2-40B4-BE49-F238E27FC236}">
                <a16:creationId xmlns:a16="http://schemas.microsoft.com/office/drawing/2014/main" id="{29C8A6BF-819A-8D0D-61BB-A66AE082A881}"/>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9" name="TextBox 8">
            <a:extLst>
              <a:ext uri="{FF2B5EF4-FFF2-40B4-BE49-F238E27FC236}">
                <a16:creationId xmlns:a16="http://schemas.microsoft.com/office/drawing/2014/main" id="{3060944A-21FA-DFCF-F34F-3FCCE8746281}"/>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10" name="TextBox 9">
            <a:extLst>
              <a:ext uri="{FF2B5EF4-FFF2-40B4-BE49-F238E27FC236}">
                <a16:creationId xmlns:a16="http://schemas.microsoft.com/office/drawing/2014/main" id="{DFCEC551-FDC4-5289-18F5-8FBCB66CAB30}"/>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1" name="TextBox 10">
            <a:extLst>
              <a:ext uri="{FF2B5EF4-FFF2-40B4-BE49-F238E27FC236}">
                <a16:creationId xmlns:a16="http://schemas.microsoft.com/office/drawing/2014/main" id="{7C97D96C-72F0-2BA0-5479-213634871845}"/>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2" name="Graphic 11">
            <a:extLst>
              <a:ext uri="{FF2B5EF4-FFF2-40B4-BE49-F238E27FC236}">
                <a16:creationId xmlns:a16="http://schemas.microsoft.com/office/drawing/2014/main" id="{E9FF7589-43B6-53B2-BC44-2D851CE0B6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712276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 aspire logo">
            <a:extLst>
              <a:ext uri="{FF2B5EF4-FFF2-40B4-BE49-F238E27FC236}">
                <a16:creationId xmlns:a16="http://schemas.microsoft.com/office/drawing/2014/main" id="{E29D5BE2-22B8-DC21-695E-540BC4FD64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11248"/>
            <a:ext cx="4274498" cy="1147871"/>
          </a:xfrm>
          <a:prstGeom prst="rect">
            <a:avLst/>
          </a:prstGeom>
        </p:spPr>
      </p:pic>
      <p:sp>
        <p:nvSpPr>
          <p:cNvPr id="3" name="TextBox 2">
            <a:extLst>
              <a:ext uri="{FF2B5EF4-FFF2-40B4-BE49-F238E27FC236}">
                <a16:creationId xmlns:a16="http://schemas.microsoft.com/office/drawing/2014/main" id="{7E131D41-FC5B-4040-729E-5D13686FB11B}"/>
              </a:ext>
            </a:extLst>
          </p:cNvPr>
          <p:cNvSpPr txBox="1"/>
          <p:nvPr/>
        </p:nvSpPr>
        <p:spPr>
          <a:xfrm>
            <a:off x="610314" y="139652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Developer Dashboard</a:t>
            </a:r>
            <a:endParaRPr lang="en-US" sz="1800" dirty="0"/>
          </a:p>
        </p:txBody>
      </p:sp>
      <p:grpSp>
        <p:nvGrpSpPr>
          <p:cNvPr id="4" name="Group 3" descr="grouping of items in developer dashboard. Logs, metrics, traces, dependencies">
            <a:extLst>
              <a:ext uri="{FF2B5EF4-FFF2-40B4-BE49-F238E27FC236}">
                <a16:creationId xmlns:a16="http://schemas.microsoft.com/office/drawing/2014/main" id="{1709E0B0-DBAD-2D81-4438-CABE30980BFF}"/>
              </a:ext>
            </a:extLst>
          </p:cNvPr>
          <p:cNvGrpSpPr/>
          <p:nvPr/>
        </p:nvGrpSpPr>
        <p:grpSpPr>
          <a:xfrm>
            <a:off x="1811426" y="2376516"/>
            <a:ext cx="2753303" cy="2888453"/>
            <a:chOff x="1702889" y="2894606"/>
            <a:chExt cx="2753662" cy="2888829"/>
          </a:xfrm>
        </p:grpSpPr>
        <p:grpSp>
          <p:nvGrpSpPr>
            <p:cNvPr id="5" name="Group 4">
              <a:extLst>
                <a:ext uri="{FF2B5EF4-FFF2-40B4-BE49-F238E27FC236}">
                  <a16:creationId xmlns:a16="http://schemas.microsoft.com/office/drawing/2014/main" id="{F85C4288-3139-F456-803E-11273922263E}"/>
                </a:ext>
              </a:extLst>
            </p:cNvPr>
            <p:cNvGrpSpPr/>
            <p:nvPr/>
          </p:nvGrpSpPr>
          <p:grpSpPr>
            <a:xfrm>
              <a:off x="1702889" y="3747786"/>
              <a:ext cx="2753662" cy="365760"/>
              <a:chOff x="1129818" y="3793222"/>
              <a:chExt cx="2753662" cy="365760"/>
            </a:xfrm>
          </p:grpSpPr>
          <p:sp>
            <p:nvSpPr>
              <p:cNvPr id="15" name="TextBox 14">
                <a:extLst>
                  <a:ext uri="{FF2B5EF4-FFF2-40B4-BE49-F238E27FC236}">
                    <a16:creationId xmlns:a16="http://schemas.microsoft.com/office/drawing/2014/main" id="{9CFE1A8B-9185-BFE2-07FD-57AE37A31520}"/>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Metrics</a:t>
                </a:r>
              </a:p>
            </p:txBody>
          </p:sp>
          <p:sp>
            <p:nvSpPr>
              <p:cNvPr id="16" name="Graphic 79">
                <a:extLst>
                  <a:ext uri="{FF2B5EF4-FFF2-40B4-BE49-F238E27FC236}">
                    <a16:creationId xmlns:a16="http://schemas.microsoft.com/office/drawing/2014/main" id="{00A6289F-D813-F1C0-F8F9-B5C22CDA9E0C}"/>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6" name="Group 5">
              <a:extLst>
                <a:ext uri="{FF2B5EF4-FFF2-40B4-BE49-F238E27FC236}">
                  <a16:creationId xmlns:a16="http://schemas.microsoft.com/office/drawing/2014/main" id="{4BACCB94-39FB-5AAF-6F27-78ED97D036F0}"/>
                </a:ext>
              </a:extLst>
            </p:cNvPr>
            <p:cNvGrpSpPr/>
            <p:nvPr/>
          </p:nvGrpSpPr>
          <p:grpSpPr>
            <a:xfrm>
              <a:off x="1702889" y="2894606"/>
              <a:ext cx="2753662" cy="365708"/>
              <a:chOff x="1129818" y="3136621"/>
              <a:chExt cx="2753662" cy="365708"/>
            </a:xfrm>
          </p:grpSpPr>
          <p:sp>
            <p:nvSpPr>
              <p:cNvPr id="13" name="TextBox 12">
                <a:extLst>
                  <a:ext uri="{FF2B5EF4-FFF2-40B4-BE49-F238E27FC236}">
                    <a16:creationId xmlns:a16="http://schemas.microsoft.com/office/drawing/2014/main" id="{654F3083-9AA2-5E0E-9639-3325D1D2020A}"/>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Structured Logs</a:t>
                </a:r>
              </a:p>
            </p:txBody>
          </p:sp>
          <p:sp>
            <p:nvSpPr>
              <p:cNvPr id="14" name="Graphic 88">
                <a:extLst>
                  <a:ext uri="{FF2B5EF4-FFF2-40B4-BE49-F238E27FC236}">
                    <a16:creationId xmlns:a16="http://schemas.microsoft.com/office/drawing/2014/main" id="{7B43D0C7-65DB-E8D0-B077-F42B438D0CA0}"/>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7" name="Group 6">
              <a:extLst>
                <a:ext uri="{FF2B5EF4-FFF2-40B4-BE49-F238E27FC236}">
                  <a16:creationId xmlns:a16="http://schemas.microsoft.com/office/drawing/2014/main" id="{372977B5-7C21-3FE6-987E-22638F75D4F4}"/>
                </a:ext>
              </a:extLst>
            </p:cNvPr>
            <p:cNvGrpSpPr/>
            <p:nvPr/>
          </p:nvGrpSpPr>
          <p:grpSpPr>
            <a:xfrm>
              <a:off x="1702889" y="5454251"/>
              <a:ext cx="2753662" cy="329184"/>
              <a:chOff x="1129818" y="5152800"/>
              <a:chExt cx="2753662" cy="329184"/>
            </a:xfrm>
          </p:grpSpPr>
          <p:sp>
            <p:nvSpPr>
              <p:cNvPr id="11" name="TextBox 10">
                <a:extLst>
                  <a:ext uri="{FF2B5EF4-FFF2-40B4-BE49-F238E27FC236}">
                    <a16:creationId xmlns:a16="http://schemas.microsoft.com/office/drawing/2014/main" id="{5B7530AF-281C-95C5-F118-2FAA583F4724}"/>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Dependencies</a:t>
                </a:r>
              </a:p>
            </p:txBody>
          </p:sp>
          <p:sp>
            <p:nvSpPr>
              <p:cNvPr id="12" name="Graphic 104">
                <a:extLst>
                  <a:ext uri="{FF2B5EF4-FFF2-40B4-BE49-F238E27FC236}">
                    <a16:creationId xmlns:a16="http://schemas.microsoft.com/office/drawing/2014/main" id="{19D6245C-8539-DD2D-08DC-CF8527BBFB1E}"/>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8" name="Group 7">
              <a:extLst>
                <a:ext uri="{FF2B5EF4-FFF2-40B4-BE49-F238E27FC236}">
                  <a16:creationId xmlns:a16="http://schemas.microsoft.com/office/drawing/2014/main" id="{B3FED2DB-5002-0018-2004-ECC322CC7CC1}"/>
                </a:ext>
              </a:extLst>
            </p:cNvPr>
            <p:cNvGrpSpPr/>
            <p:nvPr/>
          </p:nvGrpSpPr>
          <p:grpSpPr>
            <a:xfrm>
              <a:off x="1702889" y="4601018"/>
              <a:ext cx="2753662" cy="365760"/>
              <a:chOff x="1129818" y="4468732"/>
              <a:chExt cx="2753662" cy="365760"/>
            </a:xfrm>
          </p:grpSpPr>
          <p:sp>
            <p:nvSpPr>
              <p:cNvPr id="9" name="TextBox 8">
                <a:extLst>
                  <a:ext uri="{FF2B5EF4-FFF2-40B4-BE49-F238E27FC236}">
                    <a16:creationId xmlns:a16="http://schemas.microsoft.com/office/drawing/2014/main" id="{B86D4B36-F3F7-10F8-EB2E-3F977368F922}"/>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Distributed Traces</a:t>
                </a:r>
              </a:p>
            </p:txBody>
          </p:sp>
          <p:sp>
            <p:nvSpPr>
              <p:cNvPr id="10" name="Graphic 237">
                <a:extLst>
                  <a:ext uri="{FF2B5EF4-FFF2-40B4-BE49-F238E27FC236}">
                    <a16:creationId xmlns:a16="http://schemas.microsoft.com/office/drawing/2014/main" id="{9FA83C46-FFC6-8F51-C9CB-DDA355A25CF6}"/>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17" name="Aspire Dashboard" descr="A video showing features of the .net aspire dashboard">
            <a:hlinkClick r:id="" action="ppaction://media"/>
            <a:extLst>
              <a:ext uri="{FF2B5EF4-FFF2-40B4-BE49-F238E27FC236}">
                <a16:creationId xmlns:a16="http://schemas.microsoft.com/office/drawing/2014/main" id="{8B568617-BAAB-040F-2E60-E40A780E8CD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1493519"/>
            <a:ext cx="6274270" cy="4444275"/>
          </a:xfrm>
          <a:prstGeom prst="rect">
            <a:avLst/>
          </a:prstGeom>
        </p:spPr>
      </p:pic>
      <p:pic>
        <p:nvPicPr>
          <p:cNvPr id="18" name="Graphic 17">
            <a:extLst>
              <a:ext uri="{FF2B5EF4-FFF2-40B4-BE49-F238E27FC236}">
                <a16:creationId xmlns:a16="http://schemas.microsoft.com/office/drawing/2014/main" id="{6657FFB2-DE0E-9D91-AADF-8378632C92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87507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0.04607 L 1.66667E-6 -1.85185E-6 " pathEditMode="relative" rAng="0" ptsTypes="AA">
                                      <p:cBhvr>
                                        <p:cTn id="9" dur="500" fill="hold"/>
                                        <p:tgtEl>
                                          <p:spTgt spid="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nodeType="withEffect">
                                  <p:stCondLst>
                                    <p:cond delay="0"/>
                                  </p:stCondLst>
                                  <p:childTnLst>
                                    <p:animMotion origin="layout" path="M 1.66667E-6 0.04606 L 1.66667E-6 4.07407E-6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17"/>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7"/>
                                        </p:tgtEl>
                                      </p:cBhvr>
                                    </p:cmd>
                                  </p:childTnLst>
                                </p:cTn>
                              </p:par>
                            </p:childTnLst>
                          </p:cTn>
                        </p:par>
                      </p:childTnLst>
                    </p:cTn>
                  </p:par>
                </p:childTnLst>
              </p:cTn>
              <p:nextCondLst>
                <p:cond evt="onClick" delay="0">
                  <p:tgtEl>
                    <p:spTgt spid="17"/>
                  </p:tgtEl>
                </p:cond>
              </p:nextCondLst>
            </p:seq>
            <p:video>
              <p:cMediaNode vol="80000">
                <p:cTn id="24" fill="hold" display="0">
                  <p:stCondLst>
                    <p:cond delay="indefinite"/>
                  </p:stCondLst>
                </p:cTn>
                <p:tgtEl>
                  <p:spTgt spid="17"/>
                </p:tgtEl>
              </p:cMediaNode>
            </p:video>
          </p:childTnLst>
        </p:cTn>
      </p:par>
    </p:tnLst>
    <p:bldLst>
      <p:bldP spid="3" grpId="0" animBg="1"/>
      <p:bldP spid="3"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A56E26-314F-0EE9-D8FE-96D99C605655}"/>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pic>
        <p:nvPicPr>
          <p:cNvPr id="3" name="Picture 2" descr=".net aspire logo">
            <a:extLst>
              <a:ext uri="{FF2B5EF4-FFF2-40B4-BE49-F238E27FC236}">
                <a16:creationId xmlns:a16="http://schemas.microsoft.com/office/drawing/2014/main" id="{289FF7E5-9923-8D31-ED72-808BF0C7B6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5C22BC6C-20A5-F78F-4911-A99E2763D524}"/>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 name="TextBox 4">
            <a:extLst>
              <a:ext uri="{FF2B5EF4-FFF2-40B4-BE49-F238E27FC236}">
                <a16:creationId xmlns:a16="http://schemas.microsoft.com/office/drawing/2014/main" id="{7E9121C8-7C25-BF86-D1D1-7D3188780F3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6" name="TextBox 5">
            <a:extLst>
              <a:ext uri="{FF2B5EF4-FFF2-40B4-BE49-F238E27FC236}">
                <a16:creationId xmlns:a16="http://schemas.microsoft.com/office/drawing/2014/main" id="{EF5CDA00-6A07-10F7-B356-1F1EAEF073B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457363B5-43CD-54C1-8468-059BF3255BB5}"/>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69ECAB6E-8ADF-0CB1-5FBF-7590FEC2467B}"/>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FF255B32-AD31-AB62-C0BE-8728C3DF4925}"/>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5644A072-A03E-8023-F034-8BA9D7FEDFBB}"/>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A88FE7F4-5AD5-1BD3-39BE-E9414EA580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0846064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5138-E050-C070-5CE5-AC8146040211}"/>
              </a:ext>
            </a:extLst>
          </p:cNvPr>
          <p:cNvSpPr>
            <a:spLocks noGrp="1"/>
          </p:cNvSpPr>
          <p:nvPr>
            <p:ph type="title"/>
          </p:nvPr>
        </p:nvSpPr>
        <p:spPr/>
        <p:txBody>
          <a:bodyPr/>
          <a:lstStyle/>
          <a:p>
            <a:r>
              <a:rPr lang="en-US" dirty="0"/>
              <a:t>Orchestration Before</a:t>
            </a:r>
          </a:p>
        </p:txBody>
      </p:sp>
      <p:pic>
        <p:nvPicPr>
          <p:cNvPr id="3" name="Picture 2" descr="vs code json configuration file to launch multiple projects">
            <a:extLst>
              <a:ext uri="{FF2B5EF4-FFF2-40B4-BE49-F238E27FC236}">
                <a16:creationId xmlns:a16="http://schemas.microsoft.com/office/drawing/2014/main" id="{F34C378C-7375-CBD5-4E0B-03C69EEE34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356899"/>
            <a:ext cx="4915114" cy="4222206"/>
          </a:xfrm>
          <a:prstGeom prst="rect">
            <a:avLst/>
          </a:prstGeom>
        </p:spPr>
      </p:pic>
      <p:pic>
        <p:nvPicPr>
          <p:cNvPr id="4" name="Picture 2" descr="Visual studio configuration to launch multiple projects">
            <a:extLst>
              <a:ext uri="{FF2B5EF4-FFF2-40B4-BE49-F238E27FC236}">
                <a16:creationId xmlns:a16="http://schemas.microsoft.com/office/drawing/2014/main" id="{C7A465BA-CA03-9C9B-FFEA-A63C4DE91BD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5204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8FFAD38-E0A5-C45C-A998-5CDD69C7AC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7441383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699B-8241-7E29-696E-56D96220545E}"/>
              </a:ext>
            </a:extLst>
          </p:cNvPr>
          <p:cNvSpPr>
            <a:spLocks noGrp="1"/>
          </p:cNvSpPr>
          <p:nvPr>
            <p:ph type="title"/>
          </p:nvPr>
        </p:nvSpPr>
        <p:spPr/>
        <p:txBody>
          <a:bodyPr/>
          <a:lstStyle/>
          <a:p>
            <a:r>
              <a:rPr lang="en-US" dirty="0"/>
              <a:t>Orchestration with .NET Aspire</a:t>
            </a:r>
          </a:p>
        </p:txBody>
      </p:sp>
      <p:sp>
        <p:nvSpPr>
          <p:cNvPr id="9" name="Rectangle: Rounded Corners 8">
            <a:extLst>
              <a:ext uri="{FF2B5EF4-FFF2-40B4-BE49-F238E27FC236}">
                <a16:creationId xmlns:a16="http://schemas.microsoft.com/office/drawing/2014/main" id="{D2EB80B5-DA13-97A1-0F31-A0386567557C}"/>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 name="TextBox 9">
            <a:extLst>
              <a:ext uri="{FF2B5EF4-FFF2-40B4-BE49-F238E27FC236}">
                <a16:creationId xmlns:a16="http://schemas.microsoft.com/office/drawing/2014/main" id="{FB441E28-4D2F-C872-ADB7-21EE68FE5F9B}"/>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Orchestration</a:t>
            </a:r>
            <a:endParaRPr lang="en-US" sz="1800" dirty="0"/>
          </a:p>
        </p:txBody>
      </p:sp>
      <p:sp>
        <p:nvSpPr>
          <p:cNvPr id="11" name="TextBox 10" descr="Code showing how to call addproject in the app host for the api service and web project with unique ids">
            <a:extLst>
              <a:ext uri="{FF2B5EF4-FFF2-40B4-BE49-F238E27FC236}">
                <a16:creationId xmlns:a16="http://schemas.microsoft.com/office/drawing/2014/main" id="{9C1231EC-382C-6698-5671-41EC2BAD4D99}"/>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pic>
        <p:nvPicPr>
          <p:cNvPr id="12" name="Graphic 11">
            <a:extLst>
              <a:ext uri="{FF2B5EF4-FFF2-40B4-BE49-F238E27FC236}">
                <a16:creationId xmlns:a16="http://schemas.microsoft.com/office/drawing/2014/main" id="{5AF41DA6-4BBB-CEB6-278C-F4F903BB8F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81849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B8B153C-6288-A87E-177C-DD2C66DEB0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40166" y="176016"/>
            <a:ext cx="1114304" cy="1114304"/>
          </a:xfrm>
          <a:prstGeom prst="rect">
            <a:avLst/>
          </a:prstGeom>
        </p:spPr>
      </p:pic>
      <p:sp>
        <p:nvSpPr>
          <p:cNvPr id="2" name="Title 1">
            <a:extLst>
              <a:ext uri="{FF2B5EF4-FFF2-40B4-BE49-F238E27FC236}">
                <a16:creationId xmlns:a16="http://schemas.microsoft.com/office/drawing/2014/main" id="{45D142EF-0E15-73AA-3F42-5F6260D9192B}"/>
              </a:ext>
            </a:extLst>
          </p:cNvPr>
          <p:cNvSpPr>
            <a:spLocks noGrp="1"/>
          </p:cNvSpPr>
          <p:nvPr>
            <p:ph type="title"/>
          </p:nvPr>
        </p:nvSpPr>
        <p:spPr/>
        <p:txBody>
          <a:bodyPr/>
          <a:lstStyle/>
          <a:p>
            <a:r>
              <a:rPr lang="en-US" dirty="0"/>
              <a:t>After with .NET Aspire</a:t>
            </a:r>
          </a:p>
        </p:txBody>
      </p:sp>
      <p:pic>
        <p:nvPicPr>
          <p:cNvPr id="3" name="Picture 2" descr="App host project in visual studio">
            <a:extLst>
              <a:ext uri="{FF2B5EF4-FFF2-40B4-BE49-F238E27FC236}">
                <a16:creationId xmlns:a16="http://schemas.microsoft.com/office/drawing/2014/main" id="{F5A3F5A4-9976-9D8A-ADF0-87B676E9D342}"/>
              </a:ext>
            </a:extLst>
          </p:cNvPr>
          <p:cNvPicPr>
            <a:picLocks noChangeAspect="1"/>
          </p:cNvPicPr>
          <p:nvPr/>
        </p:nvPicPr>
        <p:blipFill>
          <a:blip r:embed="rId4"/>
          <a:stretch>
            <a:fillRect/>
          </a:stretch>
        </p:blipFill>
        <p:spPr>
          <a:xfrm>
            <a:off x="7744980" y="179381"/>
            <a:ext cx="3309960" cy="2758300"/>
          </a:xfrm>
          <a:prstGeom prst="rect">
            <a:avLst/>
          </a:prstGeom>
        </p:spPr>
      </p:pic>
      <p:pic>
        <p:nvPicPr>
          <p:cNvPr id="4" name="Picture 3" descr="Debug window in visual studio showing a single launch profile">
            <a:extLst>
              <a:ext uri="{FF2B5EF4-FFF2-40B4-BE49-F238E27FC236}">
                <a16:creationId xmlns:a16="http://schemas.microsoft.com/office/drawing/2014/main" id="{1E426CC1-4536-9358-EDD6-C07E53B1893F}"/>
              </a:ext>
            </a:extLst>
          </p:cNvPr>
          <p:cNvPicPr>
            <a:picLocks noChangeAspect="1"/>
          </p:cNvPicPr>
          <p:nvPr/>
        </p:nvPicPr>
        <p:blipFill>
          <a:blip r:embed="rId5"/>
          <a:stretch>
            <a:fillRect/>
          </a:stretch>
        </p:blipFill>
        <p:spPr>
          <a:xfrm>
            <a:off x="2871503" y="2234523"/>
            <a:ext cx="4300713" cy="703158"/>
          </a:xfrm>
          <a:prstGeom prst="rect">
            <a:avLst/>
          </a:prstGeom>
        </p:spPr>
      </p:pic>
      <p:pic>
        <p:nvPicPr>
          <p:cNvPr id="5" name="Picture 4" descr=".net aspire dashboard showing 2 projects running">
            <a:extLst>
              <a:ext uri="{FF2B5EF4-FFF2-40B4-BE49-F238E27FC236}">
                <a16:creationId xmlns:a16="http://schemas.microsoft.com/office/drawing/2014/main" id="{C1EF8C30-BC3E-4890-8DAA-D64A03E0611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41586234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421248-6DB0-E6FB-52DA-572353D1E8DA}"/>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pic>
        <p:nvPicPr>
          <p:cNvPr id="3" name="Picture 2" descr=".net aspire logo">
            <a:extLst>
              <a:ext uri="{FF2B5EF4-FFF2-40B4-BE49-F238E27FC236}">
                <a16:creationId xmlns:a16="http://schemas.microsoft.com/office/drawing/2014/main" id="{6D6342B1-7D2E-CB4D-7034-206A661DE3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B54532B2-293C-9FA8-F941-A25D080CDD23}"/>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 name="TextBox 4">
            <a:extLst>
              <a:ext uri="{FF2B5EF4-FFF2-40B4-BE49-F238E27FC236}">
                <a16:creationId xmlns:a16="http://schemas.microsoft.com/office/drawing/2014/main" id="{6B78599B-5374-F7F8-45AB-FD66EAA7BC61}"/>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6" name="TextBox 5">
            <a:extLst>
              <a:ext uri="{FF2B5EF4-FFF2-40B4-BE49-F238E27FC236}">
                <a16:creationId xmlns:a16="http://schemas.microsoft.com/office/drawing/2014/main" id="{327127F2-3D34-D084-0D73-5C4A3ECE6768}"/>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A4BFA637-78A0-08AD-526C-727CE9EFA475}"/>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16B61E50-8CD5-D765-0243-5EFFD5C22DE5}"/>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FDE12262-6F65-87C4-D862-CAB9C341747D}"/>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6FBC6493-7CC5-C822-B492-036CF7B5F23B}"/>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A1BF94A9-194B-6778-1E73-A699CCE173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2859324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0012-194A-1F47-ADAF-C8FD5D3A455C}"/>
              </a:ext>
            </a:extLst>
          </p:cNvPr>
          <p:cNvSpPr>
            <a:spLocks noGrp="1"/>
          </p:cNvSpPr>
          <p:nvPr>
            <p:ph type="title"/>
          </p:nvPr>
        </p:nvSpPr>
        <p:spPr/>
        <p:txBody>
          <a:bodyPr/>
          <a:lstStyle/>
          <a:p>
            <a:r>
              <a:rPr lang="en-US" dirty="0"/>
              <a:t>Service Discovery Before</a:t>
            </a:r>
          </a:p>
        </p:txBody>
      </p:sp>
      <p:sp>
        <p:nvSpPr>
          <p:cNvPr id="3" name="TextBox 2" descr="Code showing configuration settings in json with hardcoded localhost settings">
            <a:extLst>
              <a:ext uri="{FF2B5EF4-FFF2-40B4-BE49-F238E27FC236}">
                <a16:creationId xmlns:a16="http://schemas.microsoft.com/office/drawing/2014/main" id="{2DC9F2AE-A96F-0B5A-F275-BDBBADD62A4B}"/>
              </a:ext>
            </a:extLst>
          </p:cNvPr>
          <p:cNvSpPr txBox="1"/>
          <p:nvPr/>
        </p:nvSpPr>
        <p:spPr>
          <a:xfrm>
            <a:off x="834190" y="122909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4" name="TextBox 3" descr="Code showing addhttpclient pulling the configuration setting out">
            <a:extLst>
              <a:ext uri="{FF2B5EF4-FFF2-40B4-BE49-F238E27FC236}">
                <a16:creationId xmlns:a16="http://schemas.microsoft.com/office/drawing/2014/main" id="{9D222AA0-0CB6-01DE-7A9F-E21F6253CD07}"/>
              </a:ext>
            </a:extLst>
          </p:cNvPr>
          <p:cNvSpPr txBox="1"/>
          <p:nvPr/>
        </p:nvSpPr>
        <p:spPr>
          <a:xfrm>
            <a:off x="3741822" y="439740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pic>
        <p:nvPicPr>
          <p:cNvPr id="5" name="Graphic 4">
            <a:extLst>
              <a:ext uri="{FF2B5EF4-FFF2-40B4-BE49-F238E27FC236}">
                <a16:creationId xmlns:a16="http://schemas.microsoft.com/office/drawing/2014/main" id="{BA548F29-49F2-7212-EA5F-219BC7FEC1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9138891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4B24DC-C834-6EE8-D4F9-FE129DC782F8}"/>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 name="Rectangle: Rounded Corners 2">
            <a:extLst>
              <a:ext uri="{FF2B5EF4-FFF2-40B4-BE49-F238E27FC236}">
                <a16:creationId xmlns:a16="http://schemas.microsoft.com/office/drawing/2014/main" id="{1CE2927D-5DE1-37F5-3C3F-0606F20A908E}"/>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TextBox 3">
            <a:extLst>
              <a:ext uri="{FF2B5EF4-FFF2-40B4-BE49-F238E27FC236}">
                <a16:creationId xmlns:a16="http://schemas.microsoft.com/office/drawing/2014/main" id="{7666338F-4582-1F20-63C2-B675A2183E43}"/>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E4390C52-D82F-AF11-9081-2DA26C9B68AA}"/>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6" name="TextBox 5" descr="code in the project for addhttpclient with https+http://apiservice that will discovery the service with .net aspire">
            <a:extLst>
              <a:ext uri="{FF2B5EF4-FFF2-40B4-BE49-F238E27FC236}">
                <a16:creationId xmlns:a16="http://schemas.microsoft.com/office/drawing/2014/main" id="{E215BDBA-9252-EA65-C6C4-167D6B14AC80}"/>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pic>
        <p:nvPicPr>
          <p:cNvPr id="7" name="Graphic 6">
            <a:extLst>
              <a:ext uri="{FF2B5EF4-FFF2-40B4-BE49-F238E27FC236}">
                <a16:creationId xmlns:a16="http://schemas.microsoft.com/office/drawing/2014/main" id="{0361072F-4E1A-0858-C60F-2E264B2F94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33098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7951-4C06-13E8-C705-6340BEF31339}"/>
              </a:ext>
            </a:extLst>
          </p:cNvPr>
          <p:cNvSpPr>
            <a:spLocks noGrp="1"/>
          </p:cNvSpPr>
          <p:nvPr>
            <p:ph type="title"/>
          </p:nvPr>
        </p:nvSpPr>
        <p:spPr/>
        <p:txBody>
          <a:bodyPr/>
          <a:lstStyle/>
          <a:p>
            <a:r>
              <a:rPr lang="en-US" dirty="0"/>
              <a:t>Introduction to Serverless Computing</a:t>
            </a:r>
          </a:p>
        </p:txBody>
      </p:sp>
      <p:sp>
        <p:nvSpPr>
          <p:cNvPr id="3" name="Text Placeholder 2">
            <a:extLst>
              <a:ext uri="{FF2B5EF4-FFF2-40B4-BE49-F238E27FC236}">
                <a16:creationId xmlns:a16="http://schemas.microsoft.com/office/drawing/2014/main" id="{4B83C4F8-6CCD-452F-4D3D-B8BEF95FCEEE}"/>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AC5500BE-7B06-83C4-3C38-720E71511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221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C4345F-B618-D805-9FB5-E51E5796D608}"/>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75AF44CF-8B99-2EEC-F6B1-1DE5A405A18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4" name="Picture 3" descr=".net aspire logo">
            <a:extLst>
              <a:ext uri="{FF2B5EF4-FFF2-40B4-BE49-F238E27FC236}">
                <a16:creationId xmlns:a16="http://schemas.microsoft.com/office/drawing/2014/main" id="{A9CD7739-2E38-10E7-2AD6-289D834BDF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 name="TextBox 4">
            <a:extLst>
              <a:ext uri="{FF2B5EF4-FFF2-40B4-BE49-F238E27FC236}">
                <a16:creationId xmlns:a16="http://schemas.microsoft.com/office/drawing/2014/main" id="{76F07E07-2905-AEF6-CDB8-64349338E833}"/>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6" name="TextBox 5">
            <a:extLst>
              <a:ext uri="{FF2B5EF4-FFF2-40B4-BE49-F238E27FC236}">
                <a16:creationId xmlns:a16="http://schemas.microsoft.com/office/drawing/2014/main" id="{7853A82C-216B-A998-0763-C0D0D93F4823}"/>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B6784EA0-9821-3A1C-F7EC-48D13E3D4540}"/>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CEF8B2F4-FE52-F2F0-AC95-4703A5EF03AB}"/>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8136819D-EB88-E942-5953-E3CDE352F640}"/>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E6E7878B-BAFA-AB10-57A7-4CBDB7FAAD25}"/>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6C5746C9-2F0B-48DE-FFA6-DAE35DCB34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3295724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 aspire logo">
            <a:extLst>
              <a:ext uri="{FF2B5EF4-FFF2-40B4-BE49-F238E27FC236}">
                <a16:creationId xmlns:a16="http://schemas.microsoft.com/office/drawing/2014/main" id="{7F060963-A53F-1AB1-183F-D4528CC829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84432" y="161472"/>
            <a:ext cx="4274498" cy="1147871"/>
          </a:xfrm>
          <a:prstGeom prst="rect">
            <a:avLst/>
          </a:prstGeom>
        </p:spPr>
      </p:pic>
      <p:sp>
        <p:nvSpPr>
          <p:cNvPr id="3" name="TextBox 2">
            <a:extLst>
              <a:ext uri="{FF2B5EF4-FFF2-40B4-BE49-F238E27FC236}">
                <a16:creationId xmlns:a16="http://schemas.microsoft.com/office/drawing/2014/main" id="{621C4CA2-BFE7-A1F4-9EE9-6200B0EAA52E}"/>
              </a:ext>
            </a:extLst>
          </p:cNvPr>
          <p:cNvSpPr txBox="1"/>
          <p:nvPr/>
        </p:nvSpPr>
        <p:spPr>
          <a:xfrm>
            <a:off x="335994" y="156924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4" name="Graphic 3" descr="rabbit mq logo">
            <a:extLst>
              <a:ext uri="{FF2B5EF4-FFF2-40B4-BE49-F238E27FC236}">
                <a16:creationId xmlns:a16="http://schemas.microsoft.com/office/drawing/2014/main" id="{AF3DB95E-0616-8BFB-BB55-869CC552FE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1169" y="2840780"/>
            <a:ext cx="1821741" cy="285971"/>
          </a:xfrm>
          <a:prstGeom prst="rect">
            <a:avLst/>
          </a:prstGeom>
        </p:spPr>
      </p:pic>
      <p:pic>
        <p:nvPicPr>
          <p:cNvPr id="5" name="Graphic 4" descr="redis logo">
            <a:extLst>
              <a:ext uri="{FF2B5EF4-FFF2-40B4-BE49-F238E27FC236}">
                <a16:creationId xmlns:a16="http://schemas.microsoft.com/office/drawing/2014/main" id="{CC170C90-3AAB-680B-9B90-ABA72F7EC3F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1139" y="2837799"/>
            <a:ext cx="1439462" cy="491523"/>
          </a:xfrm>
          <a:prstGeom prst="rect">
            <a:avLst/>
          </a:prstGeom>
        </p:spPr>
      </p:pic>
      <p:grpSp>
        <p:nvGrpSpPr>
          <p:cNvPr id="6" name="Group 5" descr="sql and postrgres logos">
            <a:extLst>
              <a:ext uri="{FF2B5EF4-FFF2-40B4-BE49-F238E27FC236}">
                <a16:creationId xmlns:a16="http://schemas.microsoft.com/office/drawing/2014/main" id="{83E0C03D-A739-DA3A-CBB6-ABD0EF8930E0}"/>
              </a:ext>
            </a:extLst>
          </p:cNvPr>
          <p:cNvGrpSpPr/>
          <p:nvPr/>
        </p:nvGrpSpPr>
        <p:grpSpPr>
          <a:xfrm>
            <a:off x="1089991" y="3726840"/>
            <a:ext cx="1921179" cy="718588"/>
            <a:chOff x="1558028" y="4397397"/>
            <a:chExt cx="1921429" cy="718682"/>
          </a:xfrm>
        </p:grpSpPr>
        <p:pic>
          <p:nvPicPr>
            <p:cNvPr id="7" name="Graphic 6">
              <a:extLst>
                <a:ext uri="{FF2B5EF4-FFF2-40B4-BE49-F238E27FC236}">
                  <a16:creationId xmlns:a16="http://schemas.microsoft.com/office/drawing/2014/main" id="{DBB82AAC-D30B-430C-BBF9-11F4B5586F2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8" name="Graphic 7">
              <a:extLst>
                <a:ext uri="{FF2B5EF4-FFF2-40B4-BE49-F238E27FC236}">
                  <a16:creationId xmlns:a16="http://schemas.microsoft.com/office/drawing/2014/main" id="{A093EE1E-9E85-285E-8CEC-5427510809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 name="Picture 6" descr="Azure Cosmos DB - Visual Studio Marketplace">
            <a:extLst>
              <a:ext uri="{FF2B5EF4-FFF2-40B4-BE49-F238E27FC236}">
                <a16:creationId xmlns:a16="http://schemas.microsoft.com/office/drawing/2014/main" id="{ABCDB951-1F4C-A8F7-E386-AE6744AB4794}"/>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91355" y="372684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zure ai logo">
            <a:extLst>
              <a:ext uri="{FF2B5EF4-FFF2-40B4-BE49-F238E27FC236}">
                <a16:creationId xmlns:a16="http://schemas.microsoft.com/office/drawing/2014/main" id="{90B3EE35-BFB8-B4B4-3260-6A079165CF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3338" y="4995391"/>
            <a:ext cx="668818" cy="668818"/>
          </a:xfrm>
          <a:prstGeom prst="rect">
            <a:avLst/>
          </a:prstGeom>
        </p:spPr>
      </p:pic>
      <p:pic>
        <p:nvPicPr>
          <p:cNvPr id="11" name="Graphic 10" descr="azure tables logo">
            <a:extLst>
              <a:ext uri="{FF2B5EF4-FFF2-40B4-BE49-F238E27FC236}">
                <a16:creationId xmlns:a16="http://schemas.microsoft.com/office/drawing/2014/main" id="{23E0C48A-F36A-C9AA-EFD2-D93C48CB0B1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83212" y="4981508"/>
            <a:ext cx="732552" cy="732552"/>
          </a:xfrm>
          <a:prstGeom prst="rect">
            <a:avLst/>
          </a:prstGeom>
        </p:spPr>
      </p:pic>
      <p:pic>
        <p:nvPicPr>
          <p:cNvPr id="12" name="Graphic 11" descr="azure queues logo">
            <a:extLst>
              <a:ext uri="{FF2B5EF4-FFF2-40B4-BE49-F238E27FC236}">
                <a16:creationId xmlns:a16="http://schemas.microsoft.com/office/drawing/2014/main" id="{55E0088F-CAF7-8702-1663-699D6D2022A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02239" y="4981508"/>
            <a:ext cx="732552" cy="732552"/>
          </a:xfrm>
          <a:prstGeom prst="rect">
            <a:avLst/>
          </a:prstGeom>
        </p:spPr>
      </p:pic>
      <p:pic>
        <p:nvPicPr>
          <p:cNvPr id="13" name="Graphic 12" descr="azure blobs logo">
            <a:extLst>
              <a:ext uri="{FF2B5EF4-FFF2-40B4-BE49-F238E27FC236}">
                <a16:creationId xmlns:a16="http://schemas.microsoft.com/office/drawing/2014/main" id="{D3B25D3B-61E6-244A-3F3F-7ED068D646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21265" y="4967613"/>
            <a:ext cx="732552" cy="732552"/>
          </a:xfrm>
          <a:prstGeom prst="rect">
            <a:avLst/>
          </a:prstGeom>
        </p:spPr>
      </p:pic>
      <p:pic>
        <p:nvPicPr>
          <p:cNvPr id="14" name="Graphic 13" descr="azure key vault logo">
            <a:extLst>
              <a:ext uri="{FF2B5EF4-FFF2-40B4-BE49-F238E27FC236}">
                <a16:creationId xmlns:a16="http://schemas.microsoft.com/office/drawing/2014/main" id="{F984B7E4-5F18-8861-FA8B-D965C19CD2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428886" y="4939852"/>
            <a:ext cx="749111" cy="749111"/>
          </a:xfrm>
          <a:prstGeom prst="rect">
            <a:avLst/>
          </a:prstGeom>
        </p:spPr>
      </p:pic>
      <p:pic>
        <p:nvPicPr>
          <p:cNvPr id="15" name="Picture 14">
            <a:extLst>
              <a:ext uri="{FF2B5EF4-FFF2-40B4-BE49-F238E27FC236}">
                <a16:creationId xmlns:a16="http://schemas.microsoft.com/office/drawing/2014/main" id="{A6DF5286-A647-59E6-E2D9-E5A2482C2C76}"/>
              </a:ext>
              <a:ext uri="{C183D7F6-B498-43B3-948B-1728B52AA6E4}">
                <adec:decorative xmlns:adec="http://schemas.microsoft.com/office/drawing/2017/decorative" val="1"/>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5821681" y="2304307"/>
            <a:ext cx="6142825" cy="3598286"/>
          </a:xfrm>
          <a:prstGeom prst="rect">
            <a:avLst/>
          </a:prstGeom>
        </p:spPr>
      </p:pic>
      <p:pic>
        <p:nvPicPr>
          <p:cNvPr id="16" name="Graphic 15">
            <a:extLst>
              <a:ext uri="{FF2B5EF4-FFF2-40B4-BE49-F238E27FC236}">
                <a16:creationId xmlns:a16="http://schemas.microsoft.com/office/drawing/2014/main" id="{BC1F77D3-E587-3304-1DAF-6FEB07BA9F8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7350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29167E-6 0.04607 L -2.29167E-6 -3.33333E-6 " pathEditMode="relative" rAng="0" ptsTypes="AA">
                                      <p:cBhvr>
                                        <p:cTn id="9" dur="500" fill="hold"/>
                                        <p:tgtEl>
                                          <p:spTgt spid="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42" presetClass="path" presetSubtype="0" decel="100000" fill="hold" nodeType="withEffect">
                                  <p:stCondLst>
                                    <p:cond delay="0"/>
                                  </p:stCondLst>
                                  <p:childTnLst>
                                    <p:animMotion origin="layout" path="M 2.91667E-6 0.04606 L 2.91667E-6 3.7037E-7 " pathEditMode="relative" rAng="0" ptsTypes="AA">
                                      <p:cBhvr>
                                        <p:cTn id="42" dur="500" fill="hold"/>
                                        <p:tgtEl>
                                          <p:spTgt spid="1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A949BAB-FB19-51F1-1695-81FD05B7DC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
        <p:nvSpPr>
          <p:cNvPr id="16" name="Rectangle: Rounded Corners 15">
            <a:extLst>
              <a:ext uri="{FF2B5EF4-FFF2-40B4-BE49-F238E27FC236}">
                <a16:creationId xmlns:a16="http://schemas.microsoft.com/office/drawing/2014/main" id="{0D2B4DD0-C6A2-2993-AF9C-CC89DF8A3058}"/>
              </a:ext>
              <a:ext uri="{C183D7F6-B498-43B3-948B-1728B52AA6E4}">
                <adec:decorative xmlns:adec="http://schemas.microsoft.com/office/drawing/2017/decorative" val="1"/>
              </a:ext>
            </a:extLst>
          </p:cNvPr>
          <p:cNvSpPr/>
          <p:nvPr/>
        </p:nvSpPr>
        <p:spPr>
          <a:xfrm>
            <a:off x="607135" y="180534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7" name="TextBox 16">
            <a:extLst>
              <a:ext uri="{FF2B5EF4-FFF2-40B4-BE49-F238E27FC236}">
                <a16:creationId xmlns:a16="http://schemas.microsoft.com/office/drawing/2014/main" id="{38254C67-9B53-548A-4451-4B07F62B3205}"/>
              </a:ext>
            </a:extLst>
          </p:cNvPr>
          <p:cNvSpPr txBox="1"/>
          <p:nvPr/>
        </p:nvSpPr>
        <p:spPr>
          <a:xfrm>
            <a:off x="610314" y="156483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8" name="Picture 17" descr=".NET Aspire logo">
            <a:extLst>
              <a:ext uri="{FF2B5EF4-FFF2-40B4-BE49-F238E27FC236}">
                <a16:creationId xmlns:a16="http://schemas.microsoft.com/office/drawing/2014/main" id="{85B4B2C1-DFCA-AA05-FDD8-803C25E0DA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395152"/>
            <a:ext cx="4274498" cy="1147871"/>
          </a:xfrm>
          <a:prstGeom prst="rect">
            <a:avLst/>
          </a:prstGeom>
        </p:spPr>
      </p:pic>
      <p:sp>
        <p:nvSpPr>
          <p:cNvPr id="19" name="TextBox 18" descr="Code showing how to add postres, database, and redis and how to reference them in code calling WithReference">
            <a:extLst>
              <a:ext uri="{FF2B5EF4-FFF2-40B4-BE49-F238E27FC236}">
                <a16:creationId xmlns:a16="http://schemas.microsoft.com/office/drawing/2014/main" id="{59275152-71B1-3224-7144-BFE68D52AB65}"/>
              </a:ext>
            </a:extLst>
          </p:cNvPr>
          <p:cNvSpPr txBox="1"/>
          <p:nvPr/>
        </p:nvSpPr>
        <p:spPr>
          <a:xfrm>
            <a:off x="996282" y="213451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0" name="Rectangle 19" descr="rectangle highlighting the add database and add redis in app project">
            <a:extLst>
              <a:ext uri="{FF2B5EF4-FFF2-40B4-BE49-F238E27FC236}">
                <a16:creationId xmlns:a16="http://schemas.microsoft.com/office/drawing/2014/main" id="{F707F15C-D306-F498-A226-CB814B42C354}"/>
              </a:ext>
            </a:extLst>
          </p:cNvPr>
          <p:cNvSpPr/>
          <p:nvPr/>
        </p:nvSpPr>
        <p:spPr>
          <a:xfrm>
            <a:off x="996282" y="265394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Down 20" descr="arrow pointing at with reference for database">
            <a:extLst>
              <a:ext uri="{FF2B5EF4-FFF2-40B4-BE49-F238E27FC236}">
                <a16:creationId xmlns:a16="http://schemas.microsoft.com/office/drawing/2014/main" id="{951B3C70-05A9-EB84-E305-981A4398B7BE}"/>
              </a:ext>
            </a:extLst>
          </p:cNvPr>
          <p:cNvSpPr/>
          <p:nvPr/>
        </p:nvSpPr>
        <p:spPr>
          <a:xfrm rot="5571562">
            <a:off x="6926943" y="406670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Down 21" descr="arrow pointing at withreference for adding cache to frontend">
            <a:extLst>
              <a:ext uri="{FF2B5EF4-FFF2-40B4-BE49-F238E27FC236}">
                <a16:creationId xmlns:a16="http://schemas.microsoft.com/office/drawing/2014/main" id="{D28578AB-D2C0-0618-A073-4F049BD99F8E}"/>
              </a:ext>
            </a:extLst>
          </p:cNvPr>
          <p:cNvSpPr/>
          <p:nvPr/>
        </p:nvSpPr>
        <p:spPr>
          <a:xfrm rot="5571562">
            <a:off x="5124621" y="519611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peech Bubble: Oval 22">
            <a:extLst>
              <a:ext uri="{FF2B5EF4-FFF2-40B4-BE49-F238E27FC236}">
                <a16:creationId xmlns:a16="http://schemas.microsoft.com/office/drawing/2014/main" id="{12C48ADA-E7E0-BAC7-C4A3-264827F1A794}"/>
              </a:ext>
            </a:extLst>
          </p:cNvPr>
          <p:cNvSpPr/>
          <p:nvPr/>
        </p:nvSpPr>
        <p:spPr>
          <a:xfrm>
            <a:off x="8813800" y="6002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Automatically will pull down container image and start it in Docker or Podman!</a:t>
            </a:r>
          </a:p>
        </p:txBody>
      </p:sp>
    </p:spTree>
    <p:extLst>
      <p:ext uri="{BB962C8B-B14F-4D97-AF65-F5344CB8AC3E}">
        <p14:creationId xmlns:p14="http://schemas.microsoft.com/office/powerpoint/2010/main" val="185689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1.66667E-6 0.04606 L 1.66667E-6 1.11111E-6 " pathEditMode="relative" rAng="0" ptsTypes="AA">
                                      <p:cBhvr>
                                        <p:cTn id="9" dur="500" fill="hold"/>
                                        <p:tgtEl>
                                          <p:spTgt spid="17"/>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animBg="1"/>
      <p:bldP spid="21" grpId="0" animBg="1"/>
      <p:bldP spid="22" grpId="0" animBg="1"/>
      <p:bldP spid="2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A9E1545-B7CF-8005-96B2-97F283868D86}"/>
              </a:ext>
              <a:ext uri="{C183D7F6-B498-43B3-948B-1728B52AA6E4}">
                <adec:decorative xmlns:adec="http://schemas.microsoft.com/office/drawing/2017/decorative" val="1"/>
              </a:ext>
            </a:extLst>
          </p:cNvPr>
          <p:cNvSpPr/>
          <p:nvPr/>
        </p:nvSpPr>
        <p:spPr>
          <a:xfrm>
            <a:off x="607135" y="150054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 name="TextBox 2">
            <a:extLst>
              <a:ext uri="{FF2B5EF4-FFF2-40B4-BE49-F238E27FC236}">
                <a16:creationId xmlns:a16="http://schemas.microsoft.com/office/drawing/2014/main" id="{CE316929-18BB-8702-6652-3BF2BE9751C1}"/>
              </a:ext>
            </a:extLst>
          </p:cNvPr>
          <p:cNvSpPr txBox="1"/>
          <p:nvPr/>
        </p:nvSpPr>
        <p:spPr>
          <a:xfrm>
            <a:off x="1107026" y="152560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070C6BB-E0F3-B4A8-CFF4-CF4ED9B62741}"/>
              </a:ext>
            </a:extLst>
          </p:cNvPr>
          <p:cNvSpPr txBox="1"/>
          <p:nvPr/>
        </p:nvSpPr>
        <p:spPr>
          <a:xfrm>
            <a:off x="610314" y="126003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Client Integration</a:t>
            </a:r>
            <a:endParaRPr lang="en-US" sz="1800" dirty="0"/>
          </a:p>
        </p:txBody>
      </p:sp>
      <p:pic>
        <p:nvPicPr>
          <p:cNvPr id="5" name="Picture 4" descr=".NET Aspire logo">
            <a:extLst>
              <a:ext uri="{FF2B5EF4-FFF2-40B4-BE49-F238E27FC236}">
                <a16:creationId xmlns:a16="http://schemas.microsoft.com/office/drawing/2014/main" id="{1BD90D8B-3F35-4414-0559-8E53C9CF29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90352"/>
            <a:ext cx="4274498" cy="1147871"/>
          </a:xfrm>
          <a:prstGeom prst="rect">
            <a:avLst/>
          </a:prstGeom>
        </p:spPr>
      </p:pic>
      <p:sp>
        <p:nvSpPr>
          <p:cNvPr id="6" name="Rectangle 5" descr="red rectangle showing addredisoutputcache in app project">
            <a:extLst>
              <a:ext uri="{FF2B5EF4-FFF2-40B4-BE49-F238E27FC236}">
                <a16:creationId xmlns:a16="http://schemas.microsoft.com/office/drawing/2014/main" id="{35AE43ED-A9BD-B8BF-99FE-CF26E9A664B5}"/>
              </a:ext>
            </a:extLst>
          </p:cNvPr>
          <p:cNvSpPr/>
          <p:nvPr/>
        </p:nvSpPr>
        <p:spPr>
          <a:xfrm>
            <a:off x="1146660" y="222504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descr="red rectangle showing useoutputcache in web prjjoect">
            <a:extLst>
              <a:ext uri="{FF2B5EF4-FFF2-40B4-BE49-F238E27FC236}">
                <a16:creationId xmlns:a16="http://schemas.microsoft.com/office/drawing/2014/main" id="{2049F25A-CADB-E81A-DE6B-6CB685FFF234}"/>
              </a:ext>
            </a:extLst>
          </p:cNvPr>
          <p:cNvSpPr/>
          <p:nvPr/>
        </p:nvSpPr>
        <p:spPr>
          <a:xfrm>
            <a:off x="1146660" y="413677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peech Bubble: Oval 7">
            <a:extLst>
              <a:ext uri="{FF2B5EF4-FFF2-40B4-BE49-F238E27FC236}">
                <a16:creationId xmlns:a16="http://schemas.microsoft.com/office/drawing/2014/main" id="{04A6CA2C-1AD6-EE55-4DF7-D76CBEC8732E}"/>
              </a:ext>
            </a:extLst>
          </p:cNvPr>
          <p:cNvSpPr/>
          <p:nvPr/>
        </p:nvSpPr>
        <p:spPr>
          <a:xfrm>
            <a:off x="6902549" y="174527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Configures service with retries, corresponding health checks, logging, and telemetry!!!!</a:t>
            </a:r>
          </a:p>
        </p:txBody>
      </p:sp>
      <p:pic>
        <p:nvPicPr>
          <p:cNvPr id="9" name="Graphic 8">
            <a:extLst>
              <a:ext uri="{FF2B5EF4-FFF2-40B4-BE49-F238E27FC236}">
                <a16:creationId xmlns:a16="http://schemas.microsoft.com/office/drawing/2014/main" id="{8866E2AD-7EF6-2FD1-4583-3B0E98DA40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61240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66667E-6 0.04607 L 1.66667E-6 -4.44444E-6 " pathEditMode="relative" rAng="0" ptsTypes="AA">
                                      <p:cBhvr>
                                        <p:cTn id="9" dur="500" fill="hold"/>
                                        <p:tgtEl>
                                          <p:spTgt spid="4"/>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animBg="1"/>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B76AE-4238-6971-0ECA-B1F03043A450}"/>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B46EE2D-061D-DD55-EC83-422E0EC35EDC}"/>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4" name="Picture 3" descr=".net aspire logo">
            <a:extLst>
              <a:ext uri="{FF2B5EF4-FFF2-40B4-BE49-F238E27FC236}">
                <a16:creationId xmlns:a16="http://schemas.microsoft.com/office/drawing/2014/main" id="{7E274518-3D11-BCA7-9B9B-38E21B3C7D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 name="TextBox 4">
            <a:extLst>
              <a:ext uri="{FF2B5EF4-FFF2-40B4-BE49-F238E27FC236}">
                <a16:creationId xmlns:a16="http://schemas.microsoft.com/office/drawing/2014/main" id="{5EC9C284-0E1D-5E7D-14B4-CABDFC1B669F}"/>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6" name="TextBox 5">
            <a:extLst>
              <a:ext uri="{FF2B5EF4-FFF2-40B4-BE49-F238E27FC236}">
                <a16:creationId xmlns:a16="http://schemas.microsoft.com/office/drawing/2014/main" id="{44F01891-B503-9775-4EB3-AE6A18752A10}"/>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D2E81719-844E-3E5B-694C-E9E27443FCA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1B1DC9FE-0792-F585-E171-56FB5B02CAA8}"/>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9FB918D0-D8D0-6C70-4819-D29B1BD293C5}"/>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D118D64B-CEEA-3FF1-2C51-DF5A58B0F69E}"/>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C36B10D2-3B66-0462-81C6-F466271E3F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4928802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E86DF970-1B03-B368-512C-DA6F50DEFA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
        <p:nvSpPr>
          <p:cNvPr id="2" name="Rounded Rectangle 9" descr="grouping of 4 areas. Deploy as you do today, aws cdk, azure dev cli, and visual studio">
            <a:extLst>
              <a:ext uri="{FF2B5EF4-FFF2-40B4-BE49-F238E27FC236}">
                <a16:creationId xmlns:a16="http://schemas.microsoft.com/office/drawing/2014/main" id="{BF982126-3B41-7689-9DF0-8FBE7E8767F2}"/>
              </a:ext>
              <a:ext uri="{C183D7F6-B498-43B3-948B-1728B52AA6E4}">
                <adec:decorative xmlns:adec="http://schemas.microsoft.com/office/drawing/2017/decorative" val="0"/>
              </a:ext>
            </a:extLst>
          </p:cNvPr>
          <p:cNvSpPr/>
          <p:nvPr/>
        </p:nvSpPr>
        <p:spPr>
          <a:xfrm>
            <a:off x="1058651" y="14141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TextBox 2">
            <a:extLst>
              <a:ext uri="{FF2B5EF4-FFF2-40B4-BE49-F238E27FC236}">
                <a16:creationId xmlns:a16="http://schemas.microsoft.com/office/drawing/2014/main" id="{53342F79-3375-A50C-E83F-3718C79B3733}"/>
              </a:ext>
            </a:extLst>
          </p:cNvPr>
          <p:cNvSpPr txBox="1"/>
          <p:nvPr/>
        </p:nvSpPr>
        <p:spPr>
          <a:xfrm>
            <a:off x="586740" y="10244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4" name="TextBox 3">
            <a:extLst>
              <a:ext uri="{FF2B5EF4-FFF2-40B4-BE49-F238E27FC236}">
                <a16:creationId xmlns:a16="http://schemas.microsoft.com/office/drawing/2014/main" id="{AAFAC6B0-F33D-8779-5377-AAF0F57A654F}"/>
              </a:ext>
            </a:extLst>
          </p:cNvPr>
          <p:cNvSpPr txBox="1"/>
          <p:nvPr/>
        </p:nvSpPr>
        <p:spPr>
          <a:xfrm>
            <a:off x="2005090" y="36482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How You Do It Today!</a:t>
            </a:r>
          </a:p>
        </p:txBody>
      </p:sp>
      <p:sp>
        <p:nvSpPr>
          <p:cNvPr id="5" name="TextBox 4">
            <a:extLst>
              <a:ext uri="{FF2B5EF4-FFF2-40B4-BE49-F238E27FC236}">
                <a16:creationId xmlns:a16="http://schemas.microsoft.com/office/drawing/2014/main" id="{016DDDEC-F582-AB79-E94E-13442432D9C0}"/>
              </a:ext>
            </a:extLst>
          </p:cNvPr>
          <p:cNvSpPr txBox="1"/>
          <p:nvPr/>
        </p:nvSpPr>
        <p:spPr>
          <a:xfrm>
            <a:off x="4227652" y="36482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AWS CDK</a:t>
            </a:r>
          </a:p>
        </p:txBody>
      </p:sp>
      <p:sp>
        <p:nvSpPr>
          <p:cNvPr id="6" name="TextBox 5">
            <a:extLst>
              <a:ext uri="{FF2B5EF4-FFF2-40B4-BE49-F238E27FC236}">
                <a16:creationId xmlns:a16="http://schemas.microsoft.com/office/drawing/2014/main" id="{A113CD12-9D45-A01A-5F9E-FC0A215FD04B}"/>
              </a:ext>
            </a:extLst>
          </p:cNvPr>
          <p:cNvSpPr txBox="1"/>
          <p:nvPr/>
        </p:nvSpPr>
        <p:spPr>
          <a:xfrm>
            <a:off x="6389996" y="36482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Azure Dev CLI</a:t>
            </a:r>
          </a:p>
        </p:txBody>
      </p:sp>
      <p:sp>
        <p:nvSpPr>
          <p:cNvPr id="7" name="TextBox 6">
            <a:extLst>
              <a:ext uri="{FF2B5EF4-FFF2-40B4-BE49-F238E27FC236}">
                <a16:creationId xmlns:a16="http://schemas.microsoft.com/office/drawing/2014/main" id="{3653D365-B56C-91DB-85AA-8817033DFBB0}"/>
              </a:ext>
            </a:extLst>
          </p:cNvPr>
          <p:cNvSpPr txBox="1"/>
          <p:nvPr/>
        </p:nvSpPr>
        <p:spPr>
          <a:xfrm>
            <a:off x="8652447" y="36482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Visual Studio</a:t>
            </a:r>
          </a:p>
        </p:txBody>
      </p:sp>
      <p:grpSp>
        <p:nvGrpSpPr>
          <p:cNvPr id="8" name="Group 7">
            <a:extLst>
              <a:ext uri="{FF2B5EF4-FFF2-40B4-BE49-F238E27FC236}">
                <a16:creationId xmlns:a16="http://schemas.microsoft.com/office/drawing/2014/main" id="{37724020-1F4B-84D7-37B7-A789DAF607FF}"/>
              </a:ext>
              <a:ext uri="{C183D7F6-B498-43B3-948B-1728B52AA6E4}">
                <adec:decorative xmlns:adec="http://schemas.microsoft.com/office/drawing/2017/decorative" val="1"/>
              </a:ext>
            </a:extLst>
          </p:cNvPr>
          <p:cNvGrpSpPr/>
          <p:nvPr/>
        </p:nvGrpSpPr>
        <p:grpSpPr>
          <a:xfrm>
            <a:off x="1644054" y="1887629"/>
            <a:ext cx="8472962" cy="1703538"/>
            <a:chOff x="1644054" y="2852829"/>
            <a:chExt cx="8472962" cy="1703538"/>
          </a:xfrm>
        </p:grpSpPr>
        <p:pic>
          <p:nvPicPr>
            <p:cNvPr id="9" name="Picture 8" descr="Azure Dev CLI Logo">
              <a:extLst>
                <a:ext uri="{FF2B5EF4-FFF2-40B4-BE49-F238E27FC236}">
                  <a16:creationId xmlns:a16="http://schemas.microsoft.com/office/drawing/2014/main" id="{61C1943C-DB72-ACD0-772C-AB4C1895F0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10" name="Picture 9" descr="Aws cdk logo">
              <a:extLst>
                <a:ext uri="{FF2B5EF4-FFF2-40B4-BE49-F238E27FC236}">
                  <a16:creationId xmlns:a16="http://schemas.microsoft.com/office/drawing/2014/main" id="{C7F207B5-2349-39EC-0E86-0942CCA8D05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1" name="Picture 2" descr="VIsual studio code logo">
              <a:extLst>
                <a:ext uri="{FF2B5EF4-FFF2-40B4-BE49-F238E27FC236}">
                  <a16:creationId xmlns:a16="http://schemas.microsoft.com/office/drawing/2014/main" id="{FCA7A779-CB7D-E346-BD79-CD747338C174}"/>
                </a:ext>
                <a:ext uri="{C183D7F6-B498-43B3-948B-1728B52AA6E4}">
                  <adec:decorative xmlns:adec="http://schemas.microsoft.com/office/drawing/2017/decorative" val="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ue and white circle with white circles&#10;&#10;Description automatically generated">
              <a:extLst>
                <a:ext uri="{FF2B5EF4-FFF2-40B4-BE49-F238E27FC236}">
                  <a16:creationId xmlns:a16="http://schemas.microsoft.com/office/drawing/2014/main" id="{663E014E-5B65-7126-AAD4-3289367A981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13" name="Picture 12" descr="A yellow and blue lightning bolt&#10;&#10;Description automatically generated">
              <a:extLst>
                <a:ext uri="{FF2B5EF4-FFF2-40B4-BE49-F238E27FC236}">
                  <a16:creationId xmlns:a16="http://schemas.microsoft.com/office/drawing/2014/main" id="{C1703D2F-D5CA-6146-3C24-62049FE975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14" name="Picture 13" descr="A logo of a company&#10;&#10;Description automatically generated">
              <a:extLst>
                <a:ext uri="{FF2B5EF4-FFF2-40B4-BE49-F238E27FC236}">
                  <a16:creationId xmlns:a16="http://schemas.microsoft.com/office/drawing/2014/main" id="{46E9058B-D05A-4C00-9B4E-64AAEF1F345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15" name="Picture 14" descr="A group of blue cylindrical objects&#10;&#10;Description automatically generated">
              <a:extLst>
                <a:ext uri="{FF2B5EF4-FFF2-40B4-BE49-F238E27FC236}">
                  <a16:creationId xmlns:a16="http://schemas.microsoft.com/office/drawing/2014/main" id="{A3B3C076-42F7-9F07-C0F6-D09FB14FE1A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6" name="Picture 4" descr="Aws Logo Icon - Free Download Logos Logo Icons | IconScout">
              <a:extLst>
                <a:ext uri="{FF2B5EF4-FFF2-40B4-BE49-F238E27FC236}">
                  <a16:creationId xmlns:a16="http://schemas.microsoft.com/office/drawing/2014/main" id="{2D825441-167F-942D-5C40-7EAD2B198E4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Google Cloud&quot; Icon - Download for free – Iconduck">
              <a:extLst>
                <a:ext uri="{FF2B5EF4-FFF2-40B4-BE49-F238E27FC236}">
                  <a16:creationId xmlns:a16="http://schemas.microsoft.com/office/drawing/2014/main" id="{D70B6931-AED3-4F2C-7705-B0DC9FFA31F0}"/>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C68A499F-0957-A395-BC0B-70528D05D517}"/>
                </a:ext>
                <a:ext uri="{C183D7F6-B498-43B3-948B-1728B52AA6E4}">
                  <adec:decorative xmlns:adec="http://schemas.microsoft.com/office/drawing/2017/decorative" val="1"/>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46046F36-6A99-B1F2-9238-688B263C74CA}"/>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81136" y="3208980"/>
              <a:ext cx="497874" cy="497874"/>
            </a:xfrm>
            <a:prstGeom prst="rect">
              <a:avLst/>
            </a:prstGeom>
          </p:spPr>
        </p:pic>
        <p:pic>
          <p:nvPicPr>
            <p:cNvPr id="20" name="Graphic 19">
              <a:extLst>
                <a:ext uri="{FF2B5EF4-FFF2-40B4-BE49-F238E27FC236}">
                  <a16:creationId xmlns:a16="http://schemas.microsoft.com/office/drawing/2014/main" id="{284253E9-3935-21EC-CB27-8645C28E63C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5282" y="2852829"/>
              <a:ext cx="500857" cy="500857"/>
            </a:xfrm>
            <a:prstGeom prst="rect">
              <a:avLst/>
            </a:prstGeom>
          </p:spPr>
        </p:pic>
        <p:pic>
          <p:nvPicPr>
            <p:cNvPr id="21" name="Graphic 20">
              <a:extLst>
                <a:ext uri="{FF2B5EF4-FFF2-40B4-BE49-F238E27FC236}">
                  <a16:creationId xmlns:a16="http://schemas.microsoft.com/office/drawing/2014/main" id="{EBCBE32C-4860-9E8D-A17A-C6932A77E63D}"/>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39379" y="2885940"/>
              <a:ext cx="403734" cy="403734"/>
            </a:xfrm>
            <a:prstGeom prst="rect">
              <a:avLst/>
            </a:prstGeom>
          </p:spPr>
        </p:pic>
      </p:grpSp>
    </p:spTree>
    <p:extLst>
      <p:ext uri="{BB962C8B-B14F-4D97-AF65-F5344CB8AC3E}">
        <p14:creationId xmlns:p14="http://schemas.microsoft.com/office/powerpoint/2010/main" val="415969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04607 L 0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5" grpId="0"/>
      <p:bldP spid="6" grpId="0"/>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C1B12CA-93EE-7395-F565-B9DF3BE44D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
        <p:nvSpPr>
          <p:cNvPr id="2" name="Title 1">
            <a:extLst>
              <a:ext uri="{FF2B5EF4-FFF2-40B4-BE49-F238E27FC236}">
                <a16:creationId xmlns:a16="http://schemas.microsoft.com/office/drawing/2014/main" id="{A7061EA4-C906-B1D7-E290-AF6A6D11FF78}"/>
              </a:ext>
            </a:extLst>
          </p:cNvPr>
          <p:cNvSpPr>
            <a:spLocks noGrp="1"/>
          </p:cNvSpPr>
          <p:nvPr>
            <p:ph type="title"/>
          </p:nvPr>
        </p:nvSpPr>
        <p:spPr>
          <a:xfrm>
            <a:off x="831850" y="1896973"/>
            <a:ext cx="10515600" cy="2852737"/>
          </a:xfrm>
        </p:spPr>
        <p:txBody>
          <a:bodyPr/>
          <a:lstStyle/>
          <a:p>
            <a:r>
              <a:rPr lang="en-US" dirty="0"/>
              <a:t>New and Upcoming Serverless Compute Enhancements</a:t>
            </a:r>
          </a:p>
        </p:txBody>
      </p:sp>
      <p:sp>
        <p:nvSpPr>
          <p:cNvPr id="3" name="Text Placeholder 2">
            <a:extLst>
              <a:ext uri="{FF2B5EF4-FFF2-40B4-BE49-F238E27FC236}">
                <a16:creationId xmlns:a16="http://schemas.microsoft.com/office/drawing/2014/main" id="{7B070DE4-FA00-FFBD-B4AF-5C48ED7B3592}"/>
              </a:ext>
            </a:extLst>
          </p:cNvPr>
          <p:cNvSpPr>
            <a:spLocks noGrp="1"/>
          </p:cNvSpPr>
          <p:nvPr>
            <p:ph type="body" idx="1"/>
          </p:nvPr>
        </p:nvSpPr>
        <p:spPr>
          <a:xfrm>
            <a:off x="831850" y="4776698"/>
            <a:ext cx="10515600" cy="1500187"/>
          </a:xfrm>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CF536B44-CFAC-267E-D281-C1B3BF314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4853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152F-F6A1-D357-95C2-F5DD1F4F8731}"/>
              </a:ext>
            </a:extLst>
          </p:cNvPr>
          <p:cNvSpPr txBox="1">
            <a:spLocks/>
          </p:cNvSpPr>
          <p:nvPr/>
        </p:nvSpPr>
        <p:spPr>
          <a:xfrm>
            <a:off x="838200" y="1038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82368C"/>
                </a:solidFill>
                <a:latin typeface="Kamerik205 8" panose="020B0803030600020004" pitchFamily="34" charset="0"/>
              </a:rPr>
              <a:t>Many Hosting Options</a:t>
            </a:r>
          </a:p>
        </p:txBody>
      </p:sp>
      <p:grpSp>
        <p:nvGrpSpPr>
          <p:cNvPr id="3" name="Group 2">
            <a:extLst>
              <a:ext uri="{FF2B5EF4-FFF2-40B4-BE49-F238E27FC236}">
                <a16:creationId xmlns:a16="http://schemas.microsoft.com/office/drawing/2014/main" id="{A79F435C-3686-F590-26BB-746C33901065}"/>
              </a:ext>
            </a:extLst>
          </p:cNvPr>
          <p:cNvGrpSpPr/>
          <p:nvPr/>
        </p:nvGrpSpPr>
        <p:grpSpPr>
          <a:xfrm>
            <a:off x="873000" y="1499301"/>
            <a:ext cx="1828194" cy="2302963"/>
            <a:chOff x="227261" y="1921356"/>
            <a:chExt cx="1828194" cy="2302963"/>
          </a:xfrm>
        </p:grpSpPr>
        <p:pic>
          <p:nvPicPr>
            <p:cNvPr id="4" name="Graphic 3">
              <a:extLst>
                <a:ext uri="{FF2B5EF4-FFF2-40B4-BE49-F238E27FC236}">
                  <a16:creationId xmlns:a16="http://schemas.microsoft.com/office/drawing/2014/main" id="{0F4048B0-A701-6BC7-9FFE-5D17D4B3D3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C23EC7C9-B1E2-7730-1DC3-92CBB064C982}"/>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212BBA57-1F7F-65D2-4B31-02B819C0BF4F}"/>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89749D8A-8037-77B2-10B0-C4F8C0D68F18}"/>
              </a:ext>
            </a:extLst>
          </p:cNvPr>
          <p:cNvGrpSpPr/>
          <p:nvPr/>
        </p:nvGrpSpPr>
        <p:grpSpPr>
          <a:xfrm>
            <a:off x="3443064" y="1433513"/>
            <a:ext cx="1854115" cy="2302963"/>
            <a:chOff x="163561" y="1921356"/>
            <a:chExt cx="1854115" cy="2302963"/>
          </a:xfrm>
        </p:grpSpPr>
        <p:pic>
          <p:nvPicPr>
            <p:cNvPr id="8" name="Graphic 7">
              <a:extLst>
                <a:ext uri="{FF2B5EF4-FFF2-40B4-BE49-F238E27FC236}">
                  <a16:creationId xmlns:a16="http://schemas.microsoft.com/office/drawing/2014/main" id="{C21E89BE-FA0B-E640-0E1A-2AABF8D606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988" y="2494978"/>
              <a:ext cx="1360009" cy="1360009"/>
            </a:xfrm>
            <a:prstGeom prst="rect">
              <a:avLst/>
            </a:prstGeom>
          </p:spPr>
        </p:pic>
        <p:sp>
          <p:nvSpPr>
            <p:cNvPr id="9" name="TextBox 8">
              <a:extLst>
                <a:ext uri="{FF2B5EF4-FFF2-40B4-BE49-F238E27FC236}">
                  <a16:creationId xmlns:a16="http://schemas.microsoft.com/office/drawing/2014/main" id="{D52CE285-5FEB-43EF-A9A9-C5E793CEAE51}"/>
                </a:ext>
              </a:extLst>
            </p:cNvPr>
            <p:cNvSpPr txBox="1"/>
            <p:nvPr/>
          </p:nvSpPr>
          <p:spPr>
            <a:xfrm>
              <a:off x="227262" y="1921356"/>
              <a:ext cx="1588398" cy="369332"/>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Premium</a:t>
              </a:r>
            </a:p>
          </p:txBody>
        </p:sp>
        <p:sp>
          <p:nvSpPr>
            <p:cNvPr id="10" name="TextBox 9">
              <a:extLst>
                <a:ext uri="{FF2B5EF4-FFF2-40B4-BE49-F238E27FC236}">
                  <a16:creationId xmlns:a16="http://schemas.microsoft.com/office/drawing/2014/main" id="{240D04B1-C301-0E52-3378-7D3865856BCD}"/>
                </a:ext>
              </a:extLst>
            </p:cNvPr>
            <p:cNvSpPr txBox="1"/>
            <p:nvPr/>
          </p:nvSpPr>
          <p:spPr>
            <a:xfrm>
              <a:off x="163561" y="3854987"/>
              <a:ext cx="1854115" cy="369332"/>
            </a:xfrm>
            <a:prstGeom prst="rect">
              <a:avLst/>
            </a:prstGeom>
            <a:noFill/>
          </p:spPr>
          <p:txBody>
            <a:bodyPr wrap="square" rtlCol="0">
              <a:spAutoFit/>
            </a:bodyPr>
            <a:lstStyle/>
            <a:p>
              <a:pPr algn="ctr"/>
              <a:r>
                <a:rPr lang="en-US" dirty="0">
                  <a:solidFill>
                    <a:srgbClr val="1680A7"/>
                  </a:solidFill>
                </a:rPr>
                <a:t>Sort of Serverless</a:t>
              </a:r>
            </a:p>
          </p:txBody>
        </p:sp>
      </p:grpSp>
      <p:grpSp>
        <p:nvGrpSpPr>
          <p:cNvPr id="11" name="Group 10">
            <a:extLst>
              <a:ext uri="{FF2B5EF4-FFF2-40B4-BE49-F238E27FC236}">
                <a16:creationId xmlns:a16="http://schemas.microsoft.com/office/drawing/2014/main" id="{33B4439E-7890-B5C4-923A-21C5294FC9F2}"/>
              </a:ext>
            </a:extLst>
          </p:cNvPr>
          <p:cNvGrpSpPr/>
          <p:nvPr/>
        </p:nvGrpSpPr>
        <p:grpSpPr>
          <a:xfrm>
            <a:off x="6306605" y="1418224"/>
            <a:ext cx="1762125" cy="2441462"/>
            <a:chOff x="4529240" y="1782857"/>
            <a:chExt cx="1762125" cy="2441462"/>
          </a:xfrm>
        </p:grpSpPr>
        <p:pic>
          <p:nvPicPr>
            <p:cNvPr id="12" name="Graphic 11">
              <a:extLst>
                <a:ext uri="{FF2B5EF4-FFF2-40B4-BE49-F238E27FC236}">
                  <a16:creationId xmlns:a16="http://schemas.microsoft.com/office/drawing/2014/main" id="{F8321F53-B470-EB99-336E-18337112DB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40827" y="2494978"/>
              <a:ext cx="1360009" cy="1360009"/>
            </a:xfrm>
            <a:prstGeom prst="rect">
              <a:avLst/>
            </a:prstGeom>
          </p:spPr>
        </p:pic>
        <p:sp>
          <p:nvSpPr>
            <p:cNvPr id="13" name="TextBox 12">
              <a:extLst>
                <a:ext uri="{FF2B5EF4-FFF2-40B4-BE49-F238E27FC236}">
                  <a16:creationId xmlns:a16="http://schemas.microsoft.com/office/drawing/2014/main" id="{F91DEF65-F84B-0C5A-87AB-B1C1FA216FDB}"/>
                </a:ext>
              </a:extLst>
            </p:cNvPr>
            <p:cNvSpPr txBox="1"/>
            <p:nvPr/>
          </p:nvSpPr>
          <p:spPr>
            <a:xfrm>
              <a:off x="4591553" y="1782857"/>
              <a:ext cx="1546098" cy="369332"/>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Dedicated</a:t>
              </a:r>
            </a:p>
          </p:txBody>
        </p:sp>
        <p:sp>
          <p:nvSpPr>
            <p:cNvPr id="14" name="TextBox 13">
              <a:extLst>
                <a:ext uri="{FF2B5EF4-FFF2-40B4-BE49-F238E27FC236}">
                  <a16:creationId xmlns:a16="http://schemas.microsoft.com/office/drawing/2014/main" id="{0D7CB245-FF34-E964-05C9-C1C36B8BC3DB}"/>
                </a:ext>
              </a:extLst>
            </p:cNvPr>
            <p:cNvSpPr txBox="1"/>
            <p:nvPr/>
          </p:nvSpPr>
          <p:spPr>
            <a:xfrm>
              <a:off x="4529240" y="3854987"/>
              <a:ext cx="1762125" cy="369332"/>
            </a:xfrm>
            <a:prstGeom prst="rect">
              <a:avLst/>
            </a:prstGeom>
            <a:noFill/>
          </p:spPr>
          <p:txBody>
            <a:bodyPr wrap="square" rtlCol="0">
              <a:spAutoFit/>
            </a:bodyPr>
            <a:lstStyle/>
            <a:p>
              <a:pPr algn="ctr"/>
              <a:r>
                <a:rPr lang="en-US" dirty="0">
                  <a:solidFill>
                    <a:srgbClr val="1680A7"/>
                  </a:solidFill>
                </a:rPr>
                <a:t>App Service Plan</a:t>
              </a:r>
            </a:p>
          </p:txBody>
        </p:sp>
      </p:grpSp>
      <p:grpSp>
        <p:nvGrpSpPr>
          <p:cNvPr id="15" name="Group 14">
            <a:extLst>
              <a:ext uri="{FF2B5EF4-FFF2-40B4-BE49-F238E27FC236}">
                <a16:creationId xmlns:a16="http://schemas.microsoft.com/office/drawing/2014/main" id="{DB8B1571-2D39-C546-5715-99F7BE31E8C3}"/>
              </a:ext>
            </a:extLst>
          </p:cNvPr>
          <p:cNvGrpSpPr/>
          <p:nvPr/>
        </p:nvGrpSpPr>
        <p:grpSpPr>
          <a:xfrm>
            <a:off x="936703" y="3835218"/>
            <a:ext cx="1700787" cy="2718460"/>
            <a:chOff x="7189596" y="1782858"/>
            <a:chExt cx="1700787" cy="2718460"/>
          </a:xfrm>
        </p:grpSpPr>
        <p:pic>
          <p:nvPicPr>
            <p:cNvPr id="16" name="Graphic 15">
              <a:extLst>
                <a:ext uri="{FF2B5EF4-FFF2-40B4-BE49-F238E27FC236}">
                  <a16:creationId xmlns:a16="http://schemas.microsoft.com/office/drawing/2014/main" id="{185B2ACB-291A-1966-F73D-8AE61C3B36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359986" y="2494978"/>
              <a:ext cx="1360009" cy="1360009"/>
            </a:xfrm>
            <a:prstGeom prst="rect">
              <a:avLst/>
            </a:prstGeom>
          </p:spPr>
        </p:pic>
        <p:sp>
          <p:nvSpPr>
            <p:cNvPr id="17" name="TextBox 16">
              <a:extLst>
                <a:ext uri="{FF2B5EF4-FFF2-40B4-BE49-F238E27FC236}">
                  <a16:creationId xmlns:a16="http://schemas.microsoft.com/office/drawing/2014/main" id="{5CF9C1C7-8341-94F0-11E0-FAEA89B4ACE9}"/>
                </a:ext>
              </a:extLst>
            </p:cNvPr>
            <p:cNvSpPr txBox="1"/>
            <p:nvPr/>
          </p:nvSpPr>
          <p:spPr>
            <a:xfrm>
              <a:off x="7189596"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sp>
          <p:nvSpPr>
            <p:cNvPr id="18" name="TextBox 17">
              <a:extLst>
                <a:ext uri="{FF2B5EF4-FFF2-40B4-BE49-F238E27FC236}">
                  <a16:creationId xmlns:a16="http://schemas.microsoft.com/office/drawing/2014/main" id="{EC3F5155-7C89-AE2A-F6F8-7E51C377F499}"/>
                </a:ext>
              </a:extLst>
            </p:cNvPr>
            <p:cNvSpPr txBox="1"/>
            <p:nvPr/>
          </p:nvSpPr>
          <p:spPr>
            <a:xfrm>
              <a:off x="7245370"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9" name="Group 18">
            <a:extLst>
              <a:ext uri="{FF2B5EF4-FFF2-40B4-BE49-F238E27FC236}">
                <a16:creationId xmlns:a16="http://schemas.microsoft.com/office/drawing/2014/main" id="{FF7EB4D4-A93E-8747-FDB7-51F84E2F5765}"/>
              </a:ext>
            </a:extLst>
          </p:cNvPr>
          <p:cNvGrpSpPr/>
          <p:nvPr/>
        </p:nvGrpSpPr>
        <p:grpSpPr>
          <a:xfrm>
            <a:off x="3506765" y="4078308"/>
            <a:ext cx="1624804" cy="2164461"/>
            <a:chOff x="7937498" y="2059858"/>
            <a:chExt cx="1624804" cy="2164461"/>
          </a:xfrm>
        </p:grpSpPr>
        <p:pic>
          <p:nvPicPr>
            <p:cNvPr id="20" name="Graphic 19">
              <a:extLst>
                <a:ext uri="{FF2B5EF4-FFF2-40B4-BE49-F238E27FC236}">
                  <a16:creationId xmlns:a16="http://schemas.microsoft.com/office/drawing/2014/main" id="{5B3A92AD-6F75-6369-1AD9-BB0F2E0866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065277" y="2494978"/>
              <a:ext cx="1360009" cy="1360009"/>
            </a:xfrm>
            <a:prstGeom prst="rect">
              <a:avLst/>
            </a:prstGeom>
          </p:spPr>
        </p:pic>
        <p:sp>
          <p:nvSpPr>
            <p:cNvPr id="21" name="TextBox 20">
              <a:extLst>
                <a:ext uri="{FF2B5EF4-FFF2-40B4-BE49-F238E27FC236}">
                  <a16:creationId xmlns:a16="http://schemas.microsoft.com/office/drawing/2014/main" id="{3C37299D-FF1F-0648-4C4B-B986F5ABBAD4}"/>
                </a:ext>
              </a:extLst>
            </p:cNvPr>
            <p:cNvSpPr txBox="1"/>
            <p:nvPr/>
          </p:nvSpPr>
          <p:spPr>
            <a:xfrm>
              <a:off x="793749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sp>
          <p:nvSpPr>
            <p:cNvPr id="22" name="TextBox 21">
              <a:extLst>
                <a:ext uri="{FF2B5EF4-FFF2-40B4-BE49-F238E27FC236}">
                  <a16:creationId xmlns:a16="http://schemas.microsoft.com/office/drawing/2014/main" id="{96EB6CD4-C46B-B1FB-59E2-F23AA1744B60}"/>
                </a:ext>
              </a:extLst>
            </p:cNvPr>
            <p:cNvSpPr txBox="1"/>
            <p:nvPr/>
          </p:nvSpPr>
          <p:spPr>
            <a:xfrm>
              <a:off x="795108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23" name="Group 22">
            <a:extLst>
              <a:ext uri="{FF2B5EF4-FFF2-40B4-BE49-F238E27FC236}">
                <a16:creationId xmlns:a16="http://schemas.microsoft.com/office/drawing/2014/main" id="{BC5BB77D-5A42-AAEE-57FF-344A9DC5B780}"/>
              </a:ext>
            </a:extLst>
          </p:cNvPr>
          <p:cNvGrpSpPr/>
          <p:nvPr/>
        </p:nvGrpSpPr>
        <p:grpSpPr>
          <a:xfrm>
            <a:off x="6362801" y="4034715"/>
            <a:ext cx="1588399" cy="2440258"/>
            <a:chOff x="9634844" y="1505860"/>
            <a:chExt cx="1588399" cy="2440258"/>
          </a:xfrm>
        </p:grpSpPr>
        <p:pic>
          <p:nvPicPr>
            <p:cNvPr id="24" name="Graphic 19">
              <a:extLst>
                <a:ext uri="{FF2B5EF4-FFF2-40B4-BE49-F238E27FC236}">
                  <a16:creationId xmlns:a16="http://schemas.microsoft.com/office/drawing/2014/main" id="{B4262AC8-A10F-72F5-4936-FB9880897B6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746927" y="2184484"/>
              <a:ext cx="1342422" cy="1360009"/>
            </a:xfrm>
            <a:prstGeom prst="rect">
              <a:avLst/>
            </a:prstGeom>
          </p:spPr>
        </p:pic>
        <p:sp>
          <p:nvSpPr>
            <p:cNvPr id="25" name="TextBox 24">
              <a:extLst>
                <a:ext uri="{FF2B5EF4-FFF2-40B4-BE49-F238E27FC236}">
                  <a16:creationId xmlns:a16="http://schemas.microsoft.com/office/drawing/2014/main" id="{701DA4F7-1CB8-793D-112F-4EB60390B590}"/>
                </a:ext>
              </a:extLst>
            </p:cNvPr>
            <p:cNvSpPr txBox="1"/>
            <p:nvPr/>
          </p:nvSpPr>
          <p:spPr>
            <a:xfrm>
              <a:off x="9726246" y="1505860"/>
              <a:ext cx="1454696" cy="646331"/>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sp>
          <p:nvSpPr>
            <p:cNvPr id="26" name="TextBox 25">
              <a:extLst>
                <a:ext uri="{FF2B5EF4-FFF2-40B4-BE49-F238E27FC236}">
                  <a16:creationId xmlns:a16="http://schemas.microsoft.com/office/drawing/2014/main" id="{BA0D880E-E0A9-79FB-EC47-7811B44527E1}"/>
                </a:ext>
              </a:extLst>
            </p:cNvPr>
            <p:cNvSpPr txBox="1"/>
            <p:nvPr/>
          </p:nvSpPr>
          <p:spPr>
            <a:xfrm>
              <a:off x="9634844" y="3576786"/>
              <a:ext cx="1588399" cy="369332"/>
            </a:xfrm>
            <a:prstGeom prst="rect">
              <a:avLst/>
            </a:prstGeom>
            <a:noFill/>
          </p:spPr>
          <p:txBody>
            <a:bodyPr wrap="square" rtlCol="0">
              <a:spAutoFit/>
            </a:bodyPr>
            <a:lstStyle/>
            <a:p>
              <a:pPr algn="ctr"/>
              <a:r>
                <a:rPr lang="en-US" dirty="0">
                  <a:solidFill>
                    <a:srgbClr val="1680A7"/>
                  </a:solidFill>
                </a:rPr>
                <a:t>Your Server</a:t>
              </a:r>
            </a:p>
          </p:txBody>
        </p:sp>
      </p:grpSp>
      <p:grpSp>
        <p:nvGrpSpPr>
          <p:cNvPr id="27" name="Group 26">
            <a:extLst>
              <a:ext uri="{FF2B5EF4-FFF2-40B4-BE49-F238E27FC236}">
                <a16:creationId xmlns:a16="http://schemas.microsoft.com/office/drawing/2014/main" id="{0705A16E-5E68-4922-8F20-077A72EE6CB4}"/>
              </a:ext>
            </a:extLst>
          </p:cNvPr>
          <p:cNvGrpSpPr/>
          <p:nvPr/>
        </p:nvGrpSpPr>
        <p:grpSpPr>
          <a:xfrm>
            <a:off x="9368549" y="4262974"/>
            <a:ext cx="1588399" cy="2507248"/>
            <a:chOff x="10260982" y="1782859"/>
            <a:chExt cx="1588399" cy="2507248"/>
          </a:xfrm>
        </p:grpSpPr>
        <p:pic>
          <p:nvPicPr>
            <p:cNvPr id="28" name="Graphic 27">
              <a:extLst>
                <a:ext uri="{FF2B5EF4-FFF2-40B4-BE49-F238E27FC236}">
                  <a16:creationId xmlns:a16="http://schemas.microsoft.com/office/drawing/2014/main" id="{5CEB70A9-F038-1B34-0A44-012943E995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369003" y="2494978"/>
              <a:ext cx="1360009" cy="1360009"/>
            </a:xfrm>
            <a:prstGeom prst="rect">
              <a:avLst/>
            </a:prstGeom>
          </p:spPr>
        </p:pic>
        <p:sp>
          <p:nvSpPr>
            <p:cNvPr id="29" name="TextBox 28">
              <a:extLst>
                <a:ext uri="{FF2B5EF4-FFF2-40B4-BE49-F238E27FC236}">
                  <a16:creationId xmlns:a16="http://schemas.microsoft.com/office/drawing/2014/main" id="{FDBE26F9-19D4-A9AE-B8FF-3A821046C639}"/>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IoT Edge</a:t>
              </a:r>
            </a:p>
          </p:txBody>
        </p:sp>
        <p:sp>
          <p:nvSpPr>
            <p:cNvPr id="30" name="TextBox 29">
              <a:extLst>
                <a:ext uri="{FF2B5EF4-FFF2-40B4-BE49-F238E27FC236}">
                  <a16:creationId xmlns:a16="http://schemas.microsoft.com/office/drawing/2014/main" id="{468C4120-26CF-A5BB-35A3-756941D4B049}"/>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nvGrpSpPr>
          <p:cNvPr id="31" name="Group 30">
            <a:extLst>
              <a:ext uri="{FF2B5EF4-FFF2-40B4-BE49-F238E27FC236}">
                <a16:creationId xmlns:a16="http://schemas.microsoft.com/office/drawing/2014/main" id="{A732CF69-1631-DF01-1809-F1E4B0F7D258}"/>
              </a:ext>
            </a:extLst>
          </p:cNvPr>
          <p:cNvGrpSpPr/>
          <p:nvPr/>
        </p:nvGrpSpPr>
        <p:grpSpPr>
          <a:xfrm>
            <a:off x="9293893" y="1423757"/>
            <a:ext cx="1617290" cy="2734627"/>
            <a:chOff x="5544981" y="1812857"/>
            <a:chExt cx="1617290" cy="2734627"/>
          </a:xfrm>
        </p:grpSpPr>
        <p:pic>
          <p:nvPicPr>
            <p:cNvPr id="32" name="Graphic 31">
              <a:extLst>
                <a:ext uri="{FF2B5EF4-FFF2-40B4-BE49-F238E27FC236}">
                  <a16:creationId xmlns:a16="http://schemas.microsoft.com/office/drawing/2014/main" id="{F0B6AFB6-462B-8347-9EC6-315FA23EF7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688069" y="2547506"/>
              <a:ext cx="1360009" cy="1360009"/>
            </a:xfrm>
            <a:prstGeom prst="rect">
              <a:avLst/>
            </a:prstGeom>
          </p:spPr>
        </p:pic>
        <p:sp>
          <p:nvSpPr>
            <p:cNvPr id="33" name="TextBox 32">
              <a:extLst>
                <a:ext uri="{FF2B5EF4-FFF2-40B4-BE49-F238E27FC236}">
                  <a16:creationId xmlns:a16="http://schemas.microsoft.com/office/drawing/2014/main" id="{9EEC125C-0442-7275-16BD-832EE3D75556}"/>
                </a:ext>
              </a:extLst>
            </p:cNvPr>
            <p:cNvSpPr txBox="1"/>
            <p:nvPr/>
          </p:nvSpPr>
          <p:spPr>
            <a:xfrm>
              <a:off x="5544981" y="1812857"/>
              <a:ext cx="1482969" cy="646331"/>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Container</a:t>
              </a:r>
              <a:br>
                <a:rPr lang="en-US" dirty="0">
                  <a:solidFill>
                    <a:srgbClr val="2A355F"/>
                  </a:solidFill>
                  <a:latin typeface="Kamerik205 8" panose="020B0803030600020004" pitchFamily="34" charset="0"/>
                </a:rPr>
              </a:br>
              <a:r>
                <a:rPr lang="en-US" dirty="0">
                  <a:solidFill>
                    <a:srgbClr val="2A355F"/>
                  </a:solidFill>
                  <a:latin typeface="Kamerik205 8" panose="020B0803030600020004" pitchFamily="34" charset="0"/>
                </a:rPr>
                <a:t>Apps</a:t>
              </a:r>
            </a:p>
          </p:txBody>
        </p:sp>
        <p:sp>
          <p:nvSpPr>
            <p:cNvPr id="34" name="TextBox 33">
              <a:extLst>
                <a:ext uri="{FF2B5EF4-FFF2-40B4-BE49-F238E27FC236}">
                  <a16:creationId xmlns:a16="http://schemas.microsoft.com/office/drawing/2014/main" id="{62377DFB-B2C4-7E6C-D9B3-F03F329847FE}"/>
                </a:ext>
              </a:extLst>
            </p:cNvPr>
            <p:cNvSpPr txBox="1"/>
            <p:nvPr/>
          </p:nvSpPr>
          <p:spPr>
            <a:xfrm>
              <a:off x="5573872" y="3901153"/>
              <a:ext cx="1588399" cy="646331"/>
            </a:xfrm>
            <a:prstGeom prst="rect">
              <a:avLst/>
            </a:prstGeom>
            <a:noFill/>
          </p:spPr>
          <p:txBody>
            <a:bodyPr wrap="square" rtlCol="0">
              <a:spAutoFit/>
            </a:bodyPr>
            <a:lstStyle/>
            <a:p>
              <a:pPr algn="ctr"/>
              <a:r>
                <a:rPr lang="en-US" dirty="0">
                  <a:solidFill>
                    <a:srgbClr val="1680A7"/>
                  </a:solidFill>
                </a:rPr>
                <a:t>Consumption, Dedicated</a:t>
              </a:r>
            </a:p>
          </p:txBody>
        </p:sp>
      </p:grpSp>
      <p:pic>
        <p:nvPicPr>
          <p:cNvPr id="35" name="Content Placeholder 5">
            <a:extLst>
              <a:ext uri="{FF2B5EF4-FFF2-40B4-BE49-F238E27FC236}">
                <a16:creationId xmlns:a16="http://schemas.microsoft.com/office/drawing/2014/main" id="{273CC4B8-A4D0-7B4F-2908-852616005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25765544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C30-116F-7D08-9DC0-497D4BD40F76}"/>
              </a:ext>
            </a:extLst>
          </p:cNvPr>
          <p:cNvSpPr txBox="1">
            <a:spLocks/>
          </p:cNvSpPr>
          <p:nvPr/>
        </p:nvSpPr>
        <p:spPr>
          <a:xfrm>
            <a:off x="838200" y="1038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82368C"/>
                </a:solidFill>
                <a:latin typeface="Kamerik205 8" panose="020B0803030600020004" pitchFamily="34" charset="0"/>
              </a:rPr>
              <a:t>Many Hosting Options</a:t>
            </a:r>
          </a:p>
        </p:txBody>
      </p:sp>
      <p:sp>
        <p:nvSpPr>
          <p:cNvPr id="3" name="Rectangle: Rounded Corners 2">
            <a:extLst>
              <a:ext uri="{FF2B5EF4-FFF2-40B4-BE49-F238E27FC236}">
                <a16:creationId xmlns:a16="http://schemas.microsoft.com/office/drawing/2014/main" id="{4175A64B-DAF7-B7CC-9184-AF1FD6507BCA}"/>
              </a:ext>
            </a:extLst>
          </p:cNvPr>
          <p:cNvSpPr/>
          <p:nvPr/>
        </p:nvSpPr>
        <p:spPr>
          <a:xfrm>
            <a:off x="946075" y="1766888"/>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Consumption</a:t>
            </a:r>
          </a:p>
        </p:txBody>
      </p:sp>
      <p:sp>
        <p:nvSpPr>
          <p:cNvPr id="4" name="Rectangle: Rounded Corners 3">
            <a:extLst>
              <a:ext uri="{FF2B5EF4-FFF2-40B4-BE49-F238E27FC236}">
                <a16:creationId xmlns:a16="http://schemas.microsoft.com/office/drawing/2014/main" id="{E75B43A5-2550-F028-F8E5-D1CCE4C8854B}"/>
              </a:ext>
            </a:extLst>
          </p:cNvPr>
          <p:cNvSpPr/>
          <p:nvPr/>
        </p:nvSpPr>
        <p:spPr>
          <a:xfrm>
            <a:off x="946074" y="2271713"/>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Premium</a:t>
            </a:r>
          </a:p>
        </p:txBody>
      </p:sp>
      <p:sp>
        <p:nvSpPr>
          <p:cNvPr id="5" name="Rectangle: Rounded Corners 4">
            <a:extLst>
              <a:ext uri="{FF2B5EF4-FFF2-40B4-BE49-F238E27FC236}">
                <a16:creationId xmlns:a16="http://schemas.microsoft.com/office/drawing/2014/main" id="{50235D07-1832-42EF-EDDF-06F0881F4B91}"/>
              </a:ext>
            </a:extLst>
          </p:cNvPr>
          <p:cNvSpPr/>
          <p:nvPr/>
        </p:nvSpPr>
        <p:spPr>
          <a:xfrm>
            <a:off x="946073" y="2776538"/>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Dedicated</a:t>
            </a:r>
          </a:p>
        </p:txBody>
      </p:sp>
      <p:sp>
        <p:nvSpPr>
          <p:cNvPr id="6" name="Rectangle: Rounded Corners 5">
            <a:extLst>
              <a:ext uri="{FF2B5EF4-FFF2-40B4-BE49-F238E27FC236}">
                <a16:creationId xmlns:a16="http://schemas.microsoft.com/office/drawing/2014/main" id="{CFA1932F-211D-99DB-6B45-2D1162C87FF8}"/>
              </a:ext>
            </a:extLst>
          </p:cNvPr>
          <p:cNvSpPr/>
          <p:nvPr/>
        </p:nvSpPr>
        <p:spPr>
          <a:xfrm>
            <a:off x="946072" y="3281363"/>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Container Apps</a:t>
            </a:r>
          </a:p>
        </p:txBody>
      </p:sp>
      <p:sp>
        <p:nvSpPr>
          <p:cNvPr id="7" name="Rectangle: Rounded Corners 6">
            <a:extLst>
              <a:ext uri="{FF2B5EF4-FFF2-40B4-BE49-F238E27FC236}">
                <a16:creationId xmlns:a16="http://schemas.microsoft.com/office/drawing/2014/main" id="{582B3481-26CA-7B52-BA5B-27D37120CBEA}"/>
              </a:ext>
            </a:extLst>
          </p:cNvPr>
          <p:cNvSpPr/>
          <p:nvPr/>
        </p:nvSpPr>
        <p:spPr>
          <a:xfrm>
            <a:off x="946071" y="3786188"/>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App Service Plan</a:t>
            </a:r>
          </a:p>
        </p:txBody>
      </p:sp>
      <p:sp>
        <p:nvSpPr>
          <p:cNvPr id="8" name="Rectangle: Rounded Corners 7">
            <a:extLst>
              <a:ext uri="{FF2B5EF4-FFF2-40B4-BE49-F238E27FC236}">
                <a16:creationId xmlns:a16="http://schemas.microsoft.com/office/drawing/2014/main" id="{57A2FFB9-A6D9-9E67-424A-849D9C437BE3}"/>
              </a:ext>
            </a:extLst>
          </p:cNvPr>
          <p:cNvSpPr/>
          <p:nvPr/>
        </p:nvSpPr>
        <p:spPr>
          <a:xfrm>
            <a:off x="946070" y="4291013"/>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Azure Stack</a:t>
            </a:r>
          </a:p>
        </p:txBody>
      </p:sp>
      <p:sp>
        <p:nvSpPr>
          <p:cNvPr id="9" name="Rectangle: Rounded Corners 8">
            <a:extLst>
              <a:ext uri="{FF2B5EF4-FFF2-40B4-BE49-F238E27FC236}">
                <a16:creationId xmlns:a16="http://schemas.microsoft.com/office/drawing/2014/main" id="{300C594D-DA36-B847-F311-773CC6855282}"/>
              </a:ext>
            </a:extLst>
          </p:cNvPr>
          <p:cNvSpPr/>
          <p:nvPr/>
        </p:nvSpPr>
        <p:spPr>
          <a:xfrm>
            <a:off x="946069" y="4795838"/>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Functions Runtime</a:t>
            </a:r>
          </a:p>
        </p:txBody>
      </p:sp>
      <p:sp>
        <p:nvSpPr>
          <p:cNvPr id="10" name="Rectangle: Rounded Corners 9">
            <a:extLst>
              <a:ext uri="{FF2B5EF4-FFF2-40B4-BE49-F238E27FC236}">
                <a16:creationId xmlns:a16="http://schemas.microsoft.com/office/drawing/2014/main" id="{7F30526F-FAA2-CD03-9EFF-58CAB13F2863}"/>
              </a:ext>
            </a:extLst>
          </p:cNvPr>
          <p:cNvSpPr/>
          <p:nvPr/>
        </p:nvSpPr>
        <p:spPr>
          <a:xfrm>
            <a:off x="946068" y="5300663"/>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Azure IoT Edge</a:t>
            </a:r>
          </a:p>
        </p:txBody>
      </p:sp>
      <p:sp>
        <p:nvSpPr>
          <p:cNvPr id="11" name="Explosion: 8 Points 10">
            <a:extLst>
              <a:ext uri="{FF2B5EF4-FFF2-40B4-BE49-F238E27FC236}">
                <a16:creationId xmlns:a16="http://schemas.microsoft.com/office/drawing/2014/main" id="{1ECA88A0-445F-12A8-D080-1841C48F2B0F}"/>
              </a:ext>
            </a:extLst>
          </p:cNvPr>
          <p:cNvSpPr/>
          <p:nvPr/>
        </p:nvSpPr>
        <p:spPr>
          <a:xfrm>
            <a:off x="10407124" y="2345804"/>
            <a:ext cx="1351721" cy="1325563"/>
          </a:xfrm>
          <a:prstGeom prst="irregularSeal1">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xplosion: 14 Points 11">
            <a:extLst>
              <a:ext uri="{FF2B5EF4-FFF2-40B4-BE49-F238E27FC236}">
                <a16:creationId xmlns:a16="http://schemas.microsoft.com/office/drawing/2014/main" id="{084EED46-A2EB-5A05-5801-425834101CC8}"/>
              </a:ext>
            </a:extLst>
          </p:cNvPr>
          <p:cNvSpPr/>
          <p:nvPr/>
        </p:nvSpPr>
        <p:spPr>
          <a:xfrm>
            <a:off x="8576680" y="4176612"/>
            <a:ext cx="1588399" cy="1222324"/>
          </a:xfrm>
          <a:prstGeom prst="irregularSeal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xplosion: 8 Points 12">
            <a:extLst>
              <a:ext uri="{FF2B5EF4-FFF2-40B4-BE49-F238E27FC236}">
                <a16:creationId xmlns:a16="http://schemas.microsoft.com/office/drawing/2014/main" id="{0B2510D5-12E6-8293-FA9E-51F900E1DFCA}"/>
              </a:ext>
            </a:extLst>
          </p:cNvPr>
          <p:cNvSpPr/>
          <p:nvPr/>
        </p:nvSpPr>
        <p:spPr>
          <a:xfrm>
            <a:off x="5564295" y="4281565"/>
            <a:ext cx="1351721" cy="1325563"/>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Explosion: 8 Points 13">
            <a:extLst>
              <a:ext uri="{FF2B5EF4-FFF2-40B4-BE49-F238E27FC236}">
                <a16:creationId xmlns:a16="http://schemas.microsoft.com/office/drawing/2014/main" id="{3CFBB06D-1FC5-C325-1BBA-09F0753440C1}"/>
              </a:ext>
            </a:extLst>
          </p:cNvPr>
          <p:cNvSpPr/>
          <p:nvPr/>
        </p:nvSpPr>
        <p:spPr>
          <a:xfrm>
            <a:off x="6318092" y="1925756"/>
            <a:ext cx="1351721" cy="1325563"/>
          </a:xfrm>
          <a:prstGeom prst="irregularSeal1">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Explosion: 8 Points 14">
            <a:extLst>
              <a:ext uri="{FF2B5EF4-FFF2-40B4-BE49-F238E27FC236}">
                <a16:creationId xmlns:a16="http://schemas.microsoft.com/office/drawing/2014/main" id="{98F11C88-F9EA-F513-E2B7-D893803F68AD}"/>
              </a:ext>
            </a:extLst>
          </p:cNvPr>
          <p:cNvSpPr/>
          <p:nvPr/>
        </p:nvSpPr>
        <p:spPr>
          <a:xfrm>
            <a:off x="4655432" y="1739713"/>
            <a:ext cx="1351721" cy="1325563"/>
          </a:xfrm>
          <a:prstGeom prst="irregularSeal1">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Explosion: 8 Points 15">
            <a:extLst>
              <a:ext uri="{FF2B5EF4-FFF2-40B4-BE49-F238E27FC236}">
                <a16:creationId xmlns:a16="http://schemas.microsoft.com/office/drawing/2014/main" id="{6FDA8E2F-D8F2-34DB-68A3-A05E56C5ADBB}"/>
              </a:ext>
            </a:extLst>
          </p:cNvPr>
          <p:cNvSpPr/>
          <p:nvPr/>
        </p:nvSpPr>
        <p:spPr>
          <a:xfrm>
            <a:off x="7070487" y="4551488"/>
            <a:ext cx="1351721" cy="1325563"/>
          </a:xfrm>
          <a:prstGeom prst="irregularSeal1">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Explosion: 14 Points 16">
            <a:extLst>
              <a:ext uri="{FF2B5EF4-FFF2-40B4-BE49-F238E27FC236}">
                <a16:creationId xmlns:a16="http://schemas.microsoft.com/office/drawing/2014/main" id="{F3209C4C-6661-0CE5-7D90-497AD9EA0197}"/>
              </a:ext>
            </a:extLst>
          </p:cNvPr>
          <p:cNvSpPr/>
          <p:nvPr/>
        </p:nvSpPr>
        <p:spPr>
          <a:xfrm>
            <a:off x="3951943" y="3138368"/>
            <a:ext cx="1588399" cy="1222324"/>
          </a:xfrm>
          <a:prstGeom prst="irregularSeal2">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Explosion: 14 Points 17">
            <a:extLst>
              <a:ext uri="{FF2B5EF4-FFF2-40B4-BE49-F238E27FC236}">
                <a16:creationId xmlns:a16="http://schemas.microsoft.com/office/drawing/2014/main" id="{89A9167F-7240-696C-7E74-38492F93A41D}"/>
              </a:ext>
            </a:extLst>
          </p:cNvPr>
          <p:cNvSpPr/>
          <p:nvPr/>
        </p:nvSpPr>
        <p:spPr>
          <a:xfrm>
            <a:off x="8291691" y="2355798"/>
            <a:ext cx="1588399" cy="1222324"/>
          </a:xfrm>
          <a:prstGeom prst="irregularSeal2">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3CAE42E-E9E3-F790-9821-14F6FE3C1700}"/>
              </a:ext>
            </a:extLst>
          </p:cNvPr>
          <p:cNvSpPr/>
          <p:nvPr/>
        </p:nvSpPr>
        <p:spPr>
          <a:xfrm>
            <a:off x="5540342" y="3364270"/>
            <a:ext cx="532799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B59"/>
                </a:solidFill>
                <a:effectLst>
                  <a:outerShdw blurRad="12700" dist="38100" dir="2700000" algn="tl" rotWithShape="0">
                    <a:schemeClr val="accent5">
                      <a:lumMod val="60000"/>
                      <a:lumOff val="40000"/>
                    </a:schemeClr>
                  </a:outerShdw>
                </a:effectLst>
              </a:rPr>
              <a:t>Flex Consumption</a:t>
            </a:r>
          </a:p>
        </p:txBody>
      </p:sp>
      <p:pic>
        <p:nvPicPr>
          <p:cNvPr id="20" name="Content Placeholder 5">
            <a:extLst>
              <a:ext uri="{FF2B5EF4-FFF2-40B4-BE49-F238E27FC236}">
                <a16:creationId xmlns:a16="http://schemas.microsoft.com/office/drawing/2014/main" id="{4F0141DC-5499-1C87-9E67-4B60799F4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7565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par>
                          <p:cTn id="12" fill="hold">
                            <p:stCondLst>
                              <p:cond delay="500"/>
                            </p:stCondLst>
                            <p:childTnLst>
                              <p:par>
                                <p:cTn id="13" presetID="6" presetClass="emph" presetSubtype="0" fill="hold" grpId="1" nodeType="afterEffect">
                                  <p:stCondLst>
                                    <p:cond delay="0"/>
                                  </p:stCondLst>
                                  <p:childTnLst>
                                    <p:animScale>
                                      <p:cBhvr>
                                        <p:cTn id="14" dur="2000" fill="hold"/>
                                        <p:tgtEl>
                                          <p:spTgt spid="17"/>
                                        </p:tgtEl>
                                      </p:cBhvr>
                                      <p:by x="150000" y="150000"/>
                                    </p:animScale>
                                  </p:childTnLst>
                                </p:cTn>
                              </p:par>
                              <p:par>
                                <p:cTn id="15" presetID="1" presetClass="entr" presetSubtype="0" fill="hold" grpId="0" nodeType="withEffect">
                                  <p:stCondLst>
                                    <p:cond delay="250"/>
                                  </p:stCondLst>
                                  <p:childTnLst>
                                    <p:set>
                                      <p:cBhvr>
                                        <p:cTn id="16" dur="1" fill="hold">
                                          <p:stCondLst>
                                            <p:cond delay="0"/>
                                          </p:stCondLst>
                                        </p:cTn>
                                        <p:tgtEl>
                                          <p:spTgt spid="11"/>
                                        </p:tgtEl>
                                        <p:attrNameLst>
                                          <p:attrName>style.visibility</p:attrName>
                                        </p:attrNameLst>
                                      </p:cBhvr>
                                      <p:to>
                                        <p:strVal val="visible"/>
                                      </p:to>
                                    </p:set>
                                  </p:childTnLst>
                                </p:cTn>
                              </p:par>
                              <p:par>
                                <p:cTn id="17" presetID="6" presetClass="emph" presetSubtype="0" fill="hold" grpId="1" nodeType="withEffect">
                                  <p:stCondLst>
                                    <p:cond delay="250"/>
                                  </p:stCondLst>
                                  <p:childTnLst>
                                    <p:animScale>
                                      <p:cBhvr>
                                        <p:cTn id="18" dur="2000" fill="hold"/>
                                        <p:tgtEl>
                                          <p:spTgt spid="11"/>
                                        </p:tgtEl>
                                      </p:cBhvr>
                                      <p:by x="150000" y="150000"/>
                                    </p:animScale>
                                  </p:childTnLst>
                                </p:cTn>
                              </p:par>
                              <p:par>
                                <p:cTn id="19" presetID="1" presetClass="entr" presetSubtype="0"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childTnLst>
                                </p:cTn>
                              </p:par>
                              <p:par>
                                <p:cTn id="21" presetID="6" presetClass="emph" presetSubtype="0" fill="hold" grpId="1" nodeType="withEffect">
                                  <p:stCondLst>
                                    <p:cond delay="500"/>
                                  </p:stCondLst>
                                  <p:childTnLst>
                                    <p:animScale>
                                      <p:cBhvr>
                                        <p:cTn id="22" dur="2000" fill="hold"/>
                                        <p:tgtEl>
                                          <p:spTgt spid="12"/>
                                        </p:tgtEl>
                                      </p:cBhvr>
                                      <p:by x="150000" y="150000"/>
                                    </p:animScale>
                                  </p:childTnLst>
                                </p:cTn>
                              </p:par>
                              <p:par>
                                <p:cTn id="23" presetID="1" presetClass="entr" presetSubtype="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childTnLst>
                                </p:cTn>
                              </p:par>
                              <p:par>
                                <p:cTn id="25" presetID="6" presetClass="emph" presetSubtype="0" fill="hold" grpId="1" nodeType="withEffect">
                                  <p:stCondLst>
                                    <p:cond delay="1000"/>
                                  </p:stCondLst>
                                  <p:childTnLst>
                                    <p:animScale>
                                      <p:cBhvr>
                                        <p:cTn id="26" dur="2000" fill="hold"/>
                                        <p:tgtEl>
                                          <p:spTgt spid="14"/>
                                        </p:tgtEl>
                                      </p:cBhvr>
                                      <p:by x="150000" y="150000"/>
                                    </p:animScale>
                                  </p:childTnLst>
                                </p:cTn>
                              </p:par>
                              <p:par>
                                <p:cTn id="27" presetID="1" presetClass="entr" presetSubtype="0" fill="hold" grpId="0" nodeType="withEffect">
                                  <p:stCondLst>
                                    <p:cond delay="1500"/>
                                  </p:stCondLst>
                                  <p:childTnLst>
                                    <p:set>
                                      <p:cBhvr>
                                        <p:cTn id="28" dur="1" fill="hold">
                                          <p:stCondLst>
                                            <p:cond delay="0"/>
                                          </p:stCondLst>
                                        </p:cTn>
                                        <p:tgtEl>
                                          <p:spTgt spid="18"/>
                                        </p:tgtEl>
                                        <p:attrNameLst>
                                          <p:attrName>style.visibility</p:attrName>
                                        </p:attrNameLst>
                                      </p:cBhvr>
                                      <p:to>
                                        <p:strVal val="visible"/>
                                      </p:to>
                                    </p:set>
                                  </p:childTnLst>
                                </p:cTn>
                              </p:par>
                              <p:par>
                                <p:cTn id="29" presetID="6" presetClass="emph" presetSubtype="0" fill="hold" grpId="1" nodeType="withEffect">
                                  <p:stCondLst>
                                    <p:cond delay="1500"/>
                                  </p:stCondLst>
                                  <p:childTnLst>
                                    <p:animScale>
                                      <p:cBhvr>
                                        <p:cTn id="30" dur="2000" fill="hold"/>
                                        <p:tgtEl>
                                          <p:spTgt spid="18"/>
                                        </p:tgtEl>
                                      </p:cBhvr>
                                      <p:by x="150000" y="150000"/>
                                    </p:animScale>
                                  </p:childTnLst>
                                </p:cTn>
                              </p:par>
                              <p:par>
                                <p:cTn id="31" presetID="1" presetClass="entr" presetSubtype="0" fill="hold" grpId="0" nodeType="withEffect">
                                  <p:stCondLst>
                                    <p:cond delay="2000"/>
                                  </p:stCondLst>
                                  <p:childTnLst>
                                    <p:set>
                                      <p:cBhvr>
                                        <p:cTn id="32" dur="1" fill="hold">
                                          <p:stCondLst>
                                            <p:cond delay="0"/>
                                          </p:stCondLst>
                                        </p:cTn>
                                        <p:tgtEl>
                                          <p:spTgt spid="13"/>
                                        </p:tgtEl>
                                        <p:attrNameLst>
                                          <p:attrName>style.visibility</p:attrName>
                                        </p:attrNameLst>
                                      </p:cBhvr>
                                      <p:to>
                                        <p:strVal val="visible"/>
                                      </p:to>
                                    </p:set>
                                  </p:childTnLst>
                                </p:cTn>
                              </p:par>
                              <p:par>
                                <p:cTn id="33" presetID="6" presetClass="emph" presetSubtype="0" fill="hold" grpId="1" nodeType="withEffect">
                                  <p:stCondLst>
                                    <p:cond delay="2000"/>
                                  </p:stCondLst>
                                  <p:childTnLst>
                                    <p:animScale>
                                      <p:cBhvr>
                                        <p:cTn id="34" dur="2000" fill="hold"/>
                                        <p:tgtEl>
                                          <p:spTgt spid="13"/>
                                        </p:tgtEl>
                                      </p:cBhvr>
                                      <p:by x="150000" y="150000"/>
                                    </p:animScale>
                                  </p:childTnLst>
                                </p:cTn>
                              </p:par>
                              <p:par>
                                <p:cTn id="35" presetID="1" presetClass="entr" presetSubtype="0" fill="hold" grpId="0" nodeType="withEffect">
                                  <p:stCondLst>
                                    <p:cond delay="2500"/>
                                  </p:stCondLst>
                                  <p:childTnLst>
                                    <p:set>
                                      <p:cBhvr>
                                        <p:cTn id="36" dur="1" fill="hold">
                                          <p:stCondLst>
                                            <p:cond delay="0"/>
                                          </p:stCondLst>
                                        </p:cTn>
                                        <p:tgtEl>
                                          <p:spTgt spid="16"/>
                                        </p:tgtEl>
                                        <p:attrNameLst>
                                          <p:attrName>style.visibility</p:attrName>
                                        </p:attrNameLst>
                                      </p:cBhvr>
                                      <p:to>
                                        <p:strVal val="visible"/>
                                      </p:to>
                                    </p:set>
                                  </p:childTnLst>
                                </p:cTn>
                              </p:par>
                              <p:par>
                                <p:cTn id="37" presetID="6" presetClass="emph" presetSubtype="0" fill="hold" grpId="1" nodeType="withEffect">
                                  <p:stCondLst>
                                    <p:cond delay="2500"/>
                                  </p:stCondLst>
                                  <p:childTnLst>
                                    <p:animScale>
                                      <p:cBhvr>
                                        <p:cTn id="38" dur="2000" fill="hold"/>
                                        <p:tgtEl>
                                          <p:spTgt spid="16"/>
                                        </p:tgtEl>
                                      </p:cBhvr>
                                      <p:by x="150000" y="150000"/>
                                    </p:animScale>
                                  </p:childTnLst>
                                </p:cTn>
                              </p:par>
                              <p:par>
                                <p:cTn id="39" presetID="1" presetClass="entr" presetSubtype="0" fill="hold" grpId="0" nodeType="withEffect">
                                  <p:stCondLst>
                                    <p:cond delay="3500"/>
                                  </p:stCondLst>
                                  <p:childTnLst>
                                    <p:set>
                                      <p:cBhvr>
                                        <p:cTn id="40" dur="1" fill="hold">
                                          <p:stCondLst>
                                            <p:cond delay="0"/>
                                          </p:stCondLst>
                                        </p:cTn>
                                        <p:tgtEl>
                                          <p:spTgt spid="15"/>
                                        </p:tgtEl>
                                        <p:attrNameLst>
                                          <p:attrName>style.visibility</p:attrName>
                                        </p:attrNameLst>
                                      </p:cBhvr>
                                      <p:to>
                                        <p:strVal val="visible"/>
                                      </p:to>
                                    </p:set>
                                  </p:childTnLst>
                                </p:cTn>
                              </p:par>
                              <p:par>
                                <p:cTn id="41" presetID="6" presetClass="emph" presetSubtype="0" fill="hold" grpId="1" nodeType="withEffect">
                                  <p:stCondLst>
                                    <p:cond delay="3500"/>
                                  </p:stCondLst>
                                  <p:childTnLst>
                                    <p:animScale>
                                      <p:cBhvr>
                                        <p:cTn id="42" dur="2000" fill="hold"/>
                                        <p:tgtEl>
                                          <p:spTgt spid="15"/>
                                        </p:tgtEl>
                                      </p:cBhvr>
                                      <p:by x="150000" y="150000"/>
                                    </p:animScale>
                                  </p:childTnLst>
                                </p:cTn>
                              </p:par>
                              <p:par>
                                <p:cTn id="43" presetID="9" presetClass="exit" presetSubtype="0" fill="hold" grpId="2" nodeType="withEffect">
                                  <p:stCondLst>
                                    <p:cond delay="1500"/>
                                  </p:stCondLst>
                                  <p:childTnLst>
                                    <p:animEffect transition="out" filter="dissolv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9" presetClass="exit" presetSubtype="0" fill="hold" grpId="2" nodeType="withEffect">
                                  <p:stCondLst>
                                    <p:cond delay="2000"/>
                                  </p:stCondLst>
                                  <p:childTnLst>
                                    <p:animEffect transition="out" filter="dissolv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9" presetClass="exit" presetSubtype="0" fill="hold" grpId="2" nodeType="withEffect">
                                  <p:stCondLst>
                                    <p:cond delay="2500"/>
                                  </p:stCondLst>
                                  <p:childTnLst>
                                    <p:animEffect transition="out" filter="dissolve">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par>
                                <p:cTn id="52" presetID="9" presetClass="exit" presetSubtype="0" fill="hold" grpId="2" nodeType="withEffect">
                                  <p:stCondLst>
                                    <p:cond delay="3000"/>
                                  </p:stCondLst>
                                  <p:childTnLst>
                                    <p:animEffect transition="out" filter="dissolv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9" presetClass="exit" presetSubtype="0" fill="hold" grpId="2" nodeType="withEffect">
                                  <p:stCondLst>
                                    <p:cond delay="350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par>
                                <p:cTn id="58" presetID="9" presetClass="exit" presetSubtype="0" fill="hold" grpId="2" nodeType="withEffect">
                                  <p:stCondLst>
                                    <p:cond delay="4000"/>
                                  </p:stCondLst>
                                  <p:childTnLst>
                                    <p:animEffect transition="out" filter="dissolv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par>
                                <p:cTn id="61" presetID="9" presetClass="exit" presetSubtype="0" fill="hold" grpId="2" nodeType="withEffect">
                                  <p:stCondLst>
                                    <p:cond delay="4500"/>
                                  </p:stCondLst>
                                  <p:childTnLst>
                                    <p:animEffect transition="out" filter="dissolve">
                                      <p:cBhvr>
                                        <p:cTn id="62" dur="500"/>
                                        <p:tgtEl>
                                          <p:spTgt spid="16"/>
                                        </p:tgtEl>
                                      </p:cBhvr>
                                    </p:animEffect>
                                    <p:set>
                                      <p:cBhvr>
                                        <p:cTn id="63" dur="1" fill="hold">
                                          <p:stCondLst>
                                            <p:cond delay="499"/>
                                          </p:stCondLst>
                                        </p:cTn>
                                        <p:tgtEl>
                                          <p:spTgt spid="16"/>
                                        </p:tgtEl>
                                        <p:attrNameLst>
                                          <p:attrName>style.visibility</p:attrName>
                                        </p:attrNameLst>
                                      </p:cBhvr>
                                      <p:to>
                                        <p:strVal val="hidden"/>
                                      </p:to>
                                    </p:set>
                                  </p:childTnLst>
                                </p:cTn>
                              </p:par>
                              <p:par>
                                <p:cTn id="64" presetID="9" presetClass="exit" presetSubtype="0" fill="hold" grpId="2" nodeType="withEffect">
                                  <p:stCondLst>
                                    <p:cond delay="5500"/>
                                  </p:stCondLst>
                                  <p:childTnLst>
                                    <p:animEffect transition="out" filter="dissolv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AAB9-BB2C-DB4F-110C-73AF505479DA}"/>
              </a:ext>
            </a:extLst>
          </p:cNvPr>
          <p:cNvSpPr>
            <a:spLocks noGrp="1"/>
          </p:cNvSpPr>
          <p:nvPr>
            <p:ph type="title"/>
          </p:nvPr>
        </p:nvSpPr>
        <p:spPr/>
        <p:txBody>
          <a:bodyPr/>
          <a:lstStyle/>
          <a:p>
            <a:r>
              <a:rPr lang="en-US" dirty="0"/>
              <a:t>#1 Issue in Serverless: Cold Starts</a:t>
            </a:r>
          </a:p>
        </p:txBody>
      </p:sp>
      <p:pic>
        <p:nvPicPr>
          <p:cNvPr id="3" name="Content Placeholder 4">
            <a:extLst>
              <a:ext uri="{FF2B5EF4-FFF2-40B4-BE49-F238E27FC236}">
                <a16:creationId xmlns:a16="http://schemas.microsoft.com/office/drawing/2014/main" id="{0BDFEAE1-7B0E-1A38-1B57-4FF1BE1BE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662" y="1236345"/>
            <a:ext cx="8702676" cy="4351338"/>
          </a:xfrm>
          <a:prstGeom prst="rect">
            <a:avLst/>
          </a:prstGeom>
        </p:spPr>
      </p:pic>
      <p:pic>
        <p:nvPicPr>
          <p:cNvPr id="5" name="Content Placeholder 5">
            <a:extLst>
              <a:ext uri="{FF2B5EF4-FFF2-40B4-BE49-F238E27FC236}">
                <a16:creationId xmlns:a16="http://schemas.microsoft.com/office/drawing/2014/main" id="{9E4A84DD-0FEF-4D83-D65D-1778CF1210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426578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B036-257F-CC98-AC83-2DC506819113}"/>
              </a:ext>
            </a:extLst>
          </p:cNvPr>
          <p:cNvSpPr>
            <a:spLocks noGrp="1"/>
          </p:cNvSpPr>
          <p:nvPr>
            <p:ph type="title"/>
          </p:nvPr>
        </p:nvSpPr>
        <p:spPr/>
        <p:txBody>
          <a:bodyPr/>
          <a:lstStyle/>
          <a:p>
            <a:r>
              <a:rPr lang="en-US" dirty="0"/>
              <a:t>What is Serverless Computing</a:t>
            </a:r>
          </a:p>
        </p:txBody>
      </p:sp>
      <p:sp>
        <p:nvSpPr>
          <p:cNvPr id="4" name="Rectangle: Rounded Corners 3">
            <a:extLst>
              <a:ext uri="{FF2B5EF4-FFF2-40B4-BE49-F238E27FC236}">
                <a16:creationId xmlns:a16="http://schemas.microsoft.com/office/drawing/2014/main" id="{4A5FC595-434A-CCDF-1BB9-B95D1423C7D3}"/>
              </a:ext>
            </a:extLst>
          </p:cNvPr>
          <p:cNvSpPr/>
          <p:nvPr/>
        </p:nvSpPr>
        <p:spPr>
          <a:xfrm>
            <a:off x="4229622" y="217952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On-Prem</a:t>
            </a:r>
          </a:p>
          <a:p>
            <a:pPr algn="ctr"/>
            <a:r>
              <a:rPr lang="en-US" sz="2400" dirty="0"/>
              <a:t> </a:t>
            </a:r>
          </a:p>
        </p:txBody>
      </p:sp>
    </p:spTree>
    <p:extLst>
      <p:ext uri="{BB962C8B-B14F-4D97-AF65-F5344CB8AC3E}">
        <p14:creationId xmlns:p14="http://schemas.microsoft.com/office/powerpoint/2010/main" val="38129465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AAB9-BB2C-DB4F-110C-73AF505479DA}"/>
              </a:ext>
            </a:extLst>
          </p:cNvPr>
          <p:cNvSpPr>
            <a:spLocks noGrp="1"/>
          </p:cNvSpPr>
          <p:nvPr>
            <p:ph type="title"/>
          </p:nvPr>
        </p:nvSpPr>
        <p:spPr/>
        <p:txBody>
          <a:bodyPr/>
          <a:lstStyle/>
          <a:p>
            <a:r>
              <a:rPr lang="en-US" dirty="0"/>
              <a:t>#1 Issue in Serverless: Cold Starts</a:t>
            </a:r>
          </a:p>
        </p:txBody>
      </p:sp>
      <p:pic>
        <p:nvPicPr>
          <p:cNvPr id="3" name="Content Placeholder 4">
            <a:extLst>
              <a:ext uri="{FF2B5EF4-FFF2-40B4-BE49-F238E27FC236}">
                <a16:creationId xmlns:a16="http://schemas.microsoft.com/office/drawing/2014/main" id="{0BDFEAE1-7B0E-1A38-1B57-4FF1BE1BE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62" y="1236345"/>
            <a:ext cx="8702676" cy="4351338"/>
          </a:xfrm>
          <a:prstGeom prst="rect">
            <a:avLst/>
          </a:prstGeom>
        </p:spPr>
      </p:pic>
      <p:sp>
        <p:nvSpPr>
          <p:cNvPr id="4" name="Rectangle: Rounded Corners 3">
            <a:extLst>
              <a:ext uri="{FF2B5EF4-FFF2-40B4-BE49-F238E27FC236}">
                <a16:creationId xmlns:a16="http://schemas.microsoft.com/office/drawing/2014/main" id="{39BE2B01-823D-8514-52CF-69E0E540C690}"/>
              </a:ext>
            </a:extLst>
          </p:cNvPr>
          <p:cNvSpPr/>
          <p:nvPr/>
        </p:nvSpPr>
        <p:spPr>
          <a:xfrm>
            <a:off x="2569265" y="2867819"/>
            <a:ext cx="3336235" cy="1028700"/>
          </a:xfrm>
          <a:prstGeom prst="roundRect">
            <a:avLst/>
          </a:prstGeom>
          <a:solidFill>
            <a:srgbClr val="00FF80"/>
          </a:solidFill>
          <a:ln>
            <a:solidFill>
              <a:srgbClr val="007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Premium Functions</a:t>
            </a:r>
          </a:p>
          <a:p>
            <a:pPr algn="ctr"/>
            <a:r>
              <a:rPr lang="en-US" sz="2400" dirty="0">
                <a:solidFill>
                  <a:schemeClr val="tx1"/>
                </a:solidFill>
              </a:rPr>
              <a:t>Always Ready </a:t>
            </a:r>
          </a:p>
        </p:txBody>
      </p:sp>
      <p:sp>
        <p:nvSpPr>
          <p:cNvPr id="5" name="Rectangle: Rounded Corners 4">
            <a:extLst>
              <a:ext uri="{FF2B5EF4-FFF2-40B4-BE49-F238E27FC236}">
                <a16:creationId xmlns:a16="http://schemas.microsoft.com/office/drawing/2014/main" id="{0DD93BFB-4B8F-DF19-F20A-37EAE48D36B2}"/>
              </a:ext>
            </a:extLst>
          </p:cNvPr>
          <p:cNvSpPr/>
          <p:nvPr/>
        </p:nvSpPr>
        <p:spPr>
          <a:xfrm>
            <a:off x="6286499" y="2867819"/>
            <a:ext cx="3336235" cy="1028700"/>
          </a:xfrm>
          <a:prstGeom prst="roundRect">
            <a:avLst/>
          </a:prstGeom>
          <a:solidFill>
            <a:srgbClr val="00FF80"/>
          </a:solidFill>
          <a:ln>
            <a:solidFill>
              <a:srgbClr val="007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Consumption Functions</a:t>
            </a:r>
          </a:p>
          <a:p>
            <a:pPr algn="ctr"/>
            <a:r>
              <a:rPr lang="en-US" sz="2400" dirty="0">
                <a:solidFill>
                  <a:schemeClr val="tx1"/>
                </a:solidFill>
              </a:rPr>
              <a:t>You wait</a:t>
            </a:r>
          </a:p>
        </p:txBody>
      </p:sp>
      <p:sp>
        <p:nvSpPr>
          <p:cNvPr id="6" name="Rectangle: Rounded Corners 5">
            <a:extLst>
              <a:ext uri="{FF2B5EF4-FFF2-40B4-BE49-F238E27FC236}">
                <a16:creationId xmlns:a16="http://schemas.microsoft.com/office/drawing/2014/main" id="{AF5F7ADC-1EDC-007E-76CA-7A9CCFA0D2D2}"/>
              </a:ext>
            </a:extLst>
          </p:cNvPr>
          <p:cNvSpPr/>
          <p:nvPr/>
        </p:nvSpPr>
        <p:spPr>
          <a:xfrm>
            <a:off x="4427882" y="4106069"/>
            <a:ext cx="3336235" cy="1028700"/>
          </a:xfrm>
          <a:prstGeom prst="roundRect">
            <a:avLst/>
          </a:prstGeom>
          <a:solidFill>
            <a:srgbClr val="00FF80"/>
          </a:solidFill>
          <a:ln>
            <a:solidFill>
              <a:srgbClr val="007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Flex Consumption</a:t>
            </a:r>
          </a:p>
          <a:p>
            <a:pPr algn="ctr"/>
            <a:r>
              <a:rPr lang="en-US" sz="2400" dirty="0">
                <a:solidFill>
                  <a:schemeClr val="tx1"/>
                </a:solidFill>
              </a:rPr>
              <a:t>(Optional) Always Ready</a:t>
            </a:r>
          </a:p>
        </p:txBody>
      </p:sp>
      <p:pic>
        <p:nvPicPr>
          <p:cNvPr id="7" name="Content Placeholder 5">
            <a:extLst>
              <a:ext uri="{FF2B5EF4-FFF2-40B4-BE49-F238E27FC236}">
                <a16:creationId xmlns:a16="http://schemas.microsoft.com/office/drawing/2014/main" id="{6EA567F9-2CE0-5A58-1041-362AA214DE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331421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DE31-1F85-BAFE-ADB2-4F78523DAE72}"/>
              </a:ext>
            </a:extLst>
          </p:cNvPr>
          <p:cNvSpPr>
            <a:spLocks noGrp="1"/>
          </p:cNvSpPr>
          <p:nvPr>
            <p:ph type="title"/>
          </p:nvPr>
        </p:nvSpPr>
        <p:spPr/>
        <p:txBody>
          <a:bodyPr/>
          <a:lstStyle/>
          <a:p>
            <a:r>
              <a:rPr lang="en-US" dirty="0"/>
              <a:t>Always Ready Instances</a:t>
            </a:r>
          </a:p>
        </p:txBody>
      </p:sp>
      <p:sp>
        <p:nvSpPr>
          <p:cNvPr id="3" name="Content Placeholder 2">
            <a:extLst>
              <a:ext uri="{FF2B5EF4-FFF2-40B4-BE49-F238E27FC236}">
                <a16:creationId xmlns:a16="http://schemas.microsoft.com/office/drawing/2014/main" id="{EEA15608-DE55-52EE-AC6E-74F462255F86}"/>
              </a:ext>
            </a:extLst>
          </p:cNvPr>
          <p:cNvSpPr>
            <a:spLocks noGrp="1"/>
          </p:cNvSpPr>
          <p:nvPr>
            <p:ph idx="1"/>
          </p:nvPr>
        </p:nvSpPr>
        <p:spPr/>
        <p:txBody>
          <a:bodyPr/>
          <a:lstStyle/>
          <a:p>
            <a:r>
              <a:rPr lang="en-US" dirty="0"/>
              <a:t>Choose instances that are always running</a:t>
            </a:r>
          </a:p>
          <a:p>
            <a:r>
              <a:rPr lang="en-US" dirty="0"/>
              <a:t>Set minimum number of instances always ready</a:t>
            </a:r>
          </a:p>
        </p:txBody>
      </p:sp>
      <p:pic>
        <p:nvPicPr>
          <p:cNvPr id="4" name="Picture 3">
            <a:extLst>
              <a:ext uri="{FF2B5EF4-FFF2-40B4-BE49-F238E27FC236}">
                <a16:creationId xmlns:a16="http://schemas.microsoft.com/office/drawing/2014/main" id="{66B1904B-C0F2-A477-5BB8-39A796CC8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0563"/>
            <a:ext cx="12192000" cy="2583824"/>
          </a:xfrm>
          <a:prstGeom prst="rect">
            <a:avLst/>
          </a:prstGeom>
        </p:spPr>
      </p:pic>
      <p:pic>
        <p:nvPicPr>
          <p:cNvPr id="5" name="Content Placeholder 5">
            <a:extLst>
              <a:ext uri="{FF2B5EF4-FFF2-40B4-BE49-F238E27FC236}">
                <a16:creationId xmlns:a16="http://schemas.microsoft.com/office/drawing/2014/main" id="{24FA3D4F-47F2-8D1A-7097-349573BDA4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4279992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96F0-FB42-7275-9259-E7704CE64061}"/>
              </a:ext>
            </a:extLst>
          </p:cNvPr>
          <p:cNvSpPr>
            <a:spLocks noGrp="1"/>
          </p:cNvSpPr>
          <p:nvPr>
            <p:ph type="title"/>
          </p:nvPr>
        </p:nvSpPr>
        <p:spPr/>
        <p:txBody>
          <a:bodyPr/>
          <a:lstStyle/>
          <a:p>
            <a:r>
              <a:rPr lang="en-US" dirty="0"/>
              <a:t>Virtual Network Support</a:t>
            </a:r>
          </a:p>
        </p:txBody>
      </p:sp>
      <p:grpSp>
        <p:nvGrpSpPr>
          <p:cNvPr id="5" name="Group 4">
            <a:extLst>
              <a:ext uri="{FF2B5EF4-FFF2-40B4-BE49-F238E27FC236}">
                <a16:creationId xmlns:a16="http://schemas.microsoft.com/office/drawing/2014/main" id="{05EFAF91-E37B-FDFF-43F0-6857DB6EE0EF}"/>
              </a:ext>
            </a:extLst>
          </p:cNvPr>
          <p:cNvGrpSpPr/>
          <p:nvPr/>
        </p:nvGrpSpPr>
        <p:grpSpPr>
          <a:xfrm>
            <a:off x="1804357" y="1213168"/>
            <a:ext cx="6856086" cy="4724400"/>
            <a:chOff x="2667957" y="1600200"/>
            <a:chExt cx="6856086" cy="4724400"/>
          </a:xfrm>
        </p:grpSpPr>
        <p:sp>
          <p:nvSpPr>
            <p:cNvPr id="6" name="Rectangle: Rounded Corners 5">
              <a:extLst>
                <a:ext uri="{FF2B5EF4-FFF2-40B4-BE49-F238E27FC236}">
                  <a16:creationId xmlns:a16="http://schemas.microsoft.com/office/drawing/2014/main" id="{02CBA733-90A4-1D81-D7C1-8294727778FA}"/>
                </a:ext>
              </a:extLst>
            </p:cNvPr>
            <p:cNvSpPr/>
            <p:nvPr/>
          </p:nvSpPr>
          <p:spPr>
            <a:xfrm>
              <a:off x="4438650" y="1600200"/>
              <a:ext cx="5085393" cy="4724400"/>
            </a:xfrm>
            <a:prstGeom prst="roundRect">
              <a:avLst/>
            </a:prstGeom>
            <a:noFill/>
            <a:ln w="38100">
              <a:solidFill>
                <a:srgbClr val="D512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7" name="Graphic 6">
              <a:extLst>
                <a:ext uri="{FF2B5EF4-FFF2-40B4-BE49-F238E27FC236}">
                  <a16:creationId xmlns:a16="http://schemas.microsoft.com/office/drawing/2014/main" id="{63CAFF7F-5B3D-4B3F-1C4D-B11F1E72F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7957" y="3298525"/>
              <a:ext cx="1197903" cy="1197903"/>
            </a:xfrm>
            <a:prstGeom prst="rect">
              <a:avLst/>
            </a:prstGeom>
          </p:spPr>
        </p:pic>
        <p:pic>
          <p:nvPicPr>
            <p:cNvPr id="8" name="Graphic 7">
              <a:extLst>
                <a:ext uri="{FF2B5EF4-FFF2-40B4-BE49-F238E27FC236}">
                  <a16:creationId xmlns:a16="http://schemas.microsoft.com/office/drawing/2014/main" id="{104ACC2F-4646-5E1D-7B47-F6B8AB80F5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90908" y="3299523"/>
              <a:ext cx="1197904" cy="1197904"/>
            </a:xfrm>
            <a:prstGeom prst="rect">
              <a:avLst/>
            </a:prstGeom>
          </p:spPr>
        </p:pic>
        <p:pic>
          <p:nvPicPr>
            <p:cNvPr id="9" name="Graphic 8">
              <a:extLst>
                <a:ext uri="{FF2B5EF4-FFF2-40B4-BE49-F238E27FC236}">
                  <a16:creationId xmlns:a16="http://schemas.microsoft.com/office/drawing/2014/main" id="{2E978DC5-39A1-E114-73F9-3AB4CE0EDA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0237" y="1861429"/>
              <a:ext cx="957398" cy="957398"/>
            </a:xfrm>
            <a:prstGeom prst="rect">
              <a:avLst/>
            </a:prstGeom>
          </p:spPr>
        </p:pic>
        <p:pic>
          <p:nvPicPr>
            <p:cNvPr id="10" name="Graphic 9">
              <a:extLst>
                <a:ext uri="{FF2B5EF4-FFF2-40B4-BE49-F238E27FC236}">
                  <a16:creationId xmlns:a16="http://schemas.microsoft.com/office/drawing/2014/main" id="{50796FC6-4D92-AEFB-BE27-FE036373D2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55890" y="2940079"/>
              <a:ext cx="957398" cy="957398"/>
            </a:xfrm>
            <a:prstGeom prst="rect">
              <a:avLst/>
            </a:prstGeom>
          </p:spPr>
        </p:pic>
        <p:pic>
          <p:nvPicPr>
            <p:cNvPr id="11" name="Graphic 10">
              <a:extLst>
                <a:ext uri="{FF2B5EF4-FFF2-40B4-BE49-F238E27FC236}">
                  <a16:creationId xmlns:a16="http://schemas.microsoft.com/office/drawing/2014/main" id="{B8884B8E-3C7D-5D25-F39E-AFC94461C5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1511" y="4018729"/>
              <a:ext cx="957397" cy="957397"/>
            </a:xfrm>
            <a:prstGeom prst="rect">
              <a:avLst/>
            </a:prstGeom>
          </p:spPr>
        </p:pic>
        <p:pic>
          <p:nvPicPr>
            <p:cNvPr id="12" name="Graphic 11">
              <a:extLst>
                <a:ext uri="{FF2B5EF4-FFF2-40B4-BE49-F238E27FC236}">
                  <a16:creationId xmlns:a16="http://schemas.microsoft.com/office/drawing/2014/main" id="{98DF90C5-2CE8-84C3-DA99-5FEA5352D9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0337" y="5097378"/>
              <a:ext cx="957396" cy="957396"/>
            </a:xfrm>
            <a:prstGeom prst="rect">
              <a:avLst/>
            </a:prstGeom>
          </p:spPr>
        </p:pic>
        <p:pic>
          <p:nvPicPr>
            <p:cNvPr id="13" name="Graphic 19">
              <a:extLst>
                <a:ext uri="{FF2B5EF4-FFF2-40B4-BE49-F238E27FC236}">
                  <a16:creationId xmlns:a16="http://schemas.microsoft.com/office/drawing/2014/main" id="{693F1FE3-7848-EB8D-B134-4E34AD5554D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609975" y="3179429"/>
              <a:ext cx="1656893" cy="1678600"/>
            </a:xfrm>
            <a:prstGeom prst="rect">
              <a:avLst/>
            </a:prstGeom>
          </p:spPr>
        </p:pic>
        <p:cxnSp>
          <p:nvCxnSpPr>
            <p:cNvPr id="14" name="Straight Arrow Connector 13">
              <a:extLst>
                <a:ext uri="{FF2B5EF4-FFF2-40B4-BE49-F238E27FC236}">
                  <a16:creationId xmlns:a16="http://schemas.microsoft.com/office/drawing/2014/main" id="{F2DD66B8-7777-14C3-12C8-3EFADE420E3D}"/>
                </a:ext>
              </a:extLst>
            </p:cNvPr>
            <p:cNvCxnSpPr>
              <a:cxnSpLocks/>
              <a:stCxn id="7" idx="3"/>
              <a:endCxn id="8" idx="1"/>
            </p:cNvCxnSpPr>
            <p:nvPr/>
          </p:nvCxnSpPr>
          <p:spPr>
            <a:xfrm>
              <a:off x="3865860" y="3897477"/>
              <a:ext cx="925048" cy="99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Content Placeholder 5">
            <a:extLst>
              <a:ext uri="{FF2B5EF4-FFF2-40B4-BE49-F238E27FC236}">
                <a16:creationId xmlns:a16="http://schemas.microsoft.com/office/drawing/2014/main" id="{BE643181-DFD3-DC3D-D6A7-F2EDF4DF9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1285458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96F0-FB42-7275-9259-E7704CE64061}"/>
              </a:ext>
            </a:extLst>
          </p:cNvPr>
          <p:cNvSpPr>
            <a:spLocks noGrp="1"/>
          </p:cNvSpPr>
          <p:nvPr>
            <p:ph type="title"/>
          </p:nvPr>
        </p:nvSpPr>
        <p:spPr/>
        <p:txBody>
          <a:bodyPr/>
          <a:lstStyle/>
          <a:p>
            <a:r>
              <a:rPr lang="en-US" dirty="0"/>
              <a:t>Virtual Network Support</a:t>
            </a:r>
          </a:p>
        </p:txBody>
      </p:sp>
      <p:grpSp>
        <p:nvGrpSpPr>
          <p:cNvPr id="3" name="Group 2">
            <a:extLst>
              <a:ext uri="{FF2B5EF4-FFF2-40B4-BE49-F238E27FC236}">
                <a16:creationId xmlns:a16="http://schemas.microsoft.com/office/drawing/2014/main" id="{D8D745F6-7D3F-4C1E-DAC9-15AB32EBA029}"/>
              </a:ext>
            </a:extLst>
          </p:cNvPr>
          <p:cNvGrpSpPr/>
          <p:nvPr/>
        </p:nvGrpSpPr>
        <p:grpSpPr>
          <a:xfrm>
            <a:off x="58107" y="1213168"/>
            <a:ext cx="6856086" cy="4724400"/>
            <a:chOff x="2667957" y="1600200"/>
            <a:chExt cx="6856086" cy="4724400"/>
          </a:xfrm>
        </p:grpSpPr>
        <p:sp>
          <p:nvSpPr>
            <p:cNvPr id="4" name="Rectangle: Rounded Corners 3">
              <a:extLst>
                <a:ext uri="{FF2B5EF4-FFF2-40B4-BE49-F238E27FC236}">
                  <a16:creationId xmlns:a16="http://schemas.microsoft.com/office/drawing/2014/main" id="{5C46473F-9733-C990-490C-800871B97943}"/>
                </a:ext>
              </a:extLst>
            </p:cNvPr>
            <p:cNvSpPr/>
            <p:nvPr/>
          </p:nvSpPr>
          <p:spPr>
            <a:xfrm>
              <a:off x="4438650" y="1600200"/>
              <a:ext cx="5085393" cy="4724400"/>
            </a:xfrm>
            <a:prstGeom prst="roundRect">
              <a:avLst/>
            </a:prstGeom>
            <a:noFill/>
            <a:ln w="38100">
              <a:solidFill>
                <a:srgbClr val="D512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7FDF139-E813-1DA9-C212-54B9D7DF55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7957" y="3298525"/>
              <a:ext cx="1197903" cy="1197903"/>
            </a:xfrm>
            <a:prstGeom prst="rect">
              <a:avLst/>
            </a:prstGeom>
          </p:spPr>
        </p:pic>
        <p:pic>
          <p:nvPicPr>
            <p:cNvPr id="16" name="Graphic 15">
              <a:extLst>
                <a:ext uri="{FF2B5EF4-FFF2-40B4-BE49-F238E27FC236}">
                  <a16:creationId xmlns:a16="http://schemas.microsoft.com/office/drawing/2014/main" id="{2B179A12-5A69-12E1-0410-B9373F733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90908" y="3299523"/>
              <a:ext cx="1197904" cy="1197904"/>
            </a:xfrm>
            <a:prstGeom prst="rect">
              <a:avLst/>
            </a:prstGeom>
          </p:spPr>
        </p:pic>
        <p:pic>
          <p:nvPicPr>
            <p:cNvPr id="17" name="Graphic 16">
              <a:extLst>
                <a:ext uri="{FF2B5EF4-FFF2-40B4-BE49-F238E27FC236}">
                  <a16:creationId xmlns:a16="http://schemas.microsoft.com/office/drawing/2014/main" id="{1E2B08C1-1331-650E-CA3E-A324AC00D9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0237" y="1861429"/>
              <a:ext cx="957398" cy="957398"/>
            </a:xfrm>
            <a:prstGeom prst="rect">
              <a:avLst/>
            </a:prstGeom>
          </p:spPr>
        </p:pic>
        <p:pic>
          <p:nvPicPr>
            <p:cNvPr id="18" name="Graphic 17">
              <a:extLst>
                <a:ext uri="{FF2B5EF4-FFF2-40B4-BE49-F238E27FC236}">
                  <a16:creationId xmlns:a16="http://schemas.microsoft.com/office/drawing/2014/main" id="{431C083E-15CA-BE9C-8F13-E67AB31EB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55890" y="2940079"/>
              <a:ext cx="957398" cy="957398"/>
            </a:xfrm>
            <a:prstGeom prst="rect">
              <a:avLst/>
            </a:prstGeom>
          </p:spPr>
        </p:pic>
        <p:pic>
          <p:nvPicPr>
            <p:cNvPr id="19" name="Graphic 18">
              <a:extLst>
                <a:ext uri="{FF2B5EF4-FFF2-40B4-BE49-F238E27FC236}">
                  <a16:creationId xmlns:a16="http://schemas.microsoft.com/office/drawing/2014/main" id="{5C9DFDAC-CC46-3280-3B36-A0C6BF8E5B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1511" y="4018729"/>
              <a:ext cx="957397" cy="957397"/>
            </a:xfrm>
            <a:prstGeom prst="rect">
              <a:avLst/>
            </a:prstGeom>
          </p:spPr>
        </p:pic>
        <p:pic>
          <p:nvPicPr>
            <p:cNvPr id="20" name="Graphic 19">
              <a:extLst>
                <a:ext uri="{FF2B5EF4-FFF2-40B4-BE49-F238E27FC236}">
                  <a16:creationId xmlns:a16="http://schemas.microsoft.com/office/drawing/2014/main" id="{F4A9A5AD-3E39-7CAF-D8CA-FF1ADDCCC68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0337" y="5097378"/>
              <a:ext cx="957396" cy="957396"/>
            </a:xfrm>
            <a:prstGeom prst="rect">
              <a:avLst/>
            </a:prstGeom>
          </p:spPr>
        </p:pic>
        <p:pic>
          <p:nvPicPr>
            <p:cNvPr id="21" name="Graphic 19">
              <a:extLst>
                <a:ext uri="{FF2B5EF4-FFF2-40B4-BE49-F238E27FC236}">
                  <a16:creationId xmlns:a16="http://schemas.microsoft.com/office/drawing/2014/main" id="{69067057-F4D6-6CFF-B4E9-41914206871C}"/>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609975" y="3179429"/>
              <a:ext cx="1656893" cy="1678600"/>
            </a:xfrm>
            <a:prstGeom prst="rect">
              <a:avLst/>
            </a:prstGeom>
          </p:spPr>
        </p:pic>
        <p:cxnSp>
          <p:nvCxnSpPr>
            <p:cNvPr id="22" name="Straight Arrow Connector 21">
              <a:extLst>
                <a:ext uri="{FF2B5EF4-FFF2-40B4-BE49-F238E27FC236}">
                  <a16:creationId xmlns:a16="http://schemas.microsoft.com/office/drawing/2014/main" id="{6C42E9D3-D514-40EC-872D-FAA2B4B4DCBA}"/>
                </a:ext>
              </a:extLst>
            </p:cNvPr>
            <p:cNvCxnSpPr>
              <a:cxnSpLocks/>
              <a:stCxn id="15" idx="3"/>
              <a:endCxn id="16" idx="1"/>
            </p:cNvCxnSpPr>
            <p:nvPr/>
          </p:nvCxnSpPr>
          <p:spPr>
            <a:xfrm>
              <a:off x="3865860" y="3897477"/>
              <a:ext cx="925048" cy="99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ontent Placeholder 2">
            <a:extLst>
              <a:ext uri="{FF2B5EF4-FFF2-40B4-BE49-F238E27FC236}">
                <a16:creationId xmlns:a16="http://schemas.microsoft.com/office/drawing/2014/main" id="{C3DFD624-9A4E-B424-1837-999229D654B3}"/>
              </a:ext>
            </a:extLst>
          </p:cNvPr>
          <p:cNvSpPr txBox="1">
            <a:spLocks/>
          </p:cNvSpPr>
          <p:nvPr/>
        </p:nvSpPr>
        <p:spPr>
          <a:xfrm>
            <a:off x="7205260" y="1825625"/>
            <a:ext cx="414853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Inbound Private Endpoints</a:t>
            </a:r>
          </a:p>
          <a:p>
            <a:r>
              <a:rPr lang="en-US" sz="2000" dirty="0"/>
              <a:t>Virtual Network Integration</a:t>
            </a:r>
          </a:p>
          <a:p>
            <a:r>
              <a:rPr lang="en-US" sz="2000" dirty="0"/>
              <a:t>Virtual Network Triggers (non-HTTP)</a:t>
            </a:r>
          </a:p>
          <a:p>
            <a:r>
              <a:rPr lang="en-US" sz="2000" dirty="0"/>
              <a:t>Hybrid connections (Windows only)</a:t>
            </a:r>
          </a:p>
        </p:txBody>
      </p:sp>
      <p:pic>
        <p:nvPicPr>
          <p:cNvPr id="24" name="Content Placeholder 5">
            <a:extLst>
              <a:ext uri="{FF2B5EF4-FFF2-40B4-BE49-F238E27FC236}">
                <a16:creationId xmlns:a16="http://schemas.microsoft.com/office/drawing/2014/main" id="{D94AF22B-A83F-3DC2-0B9C-253CDDC7C9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372804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A3A0D-A423-C898-3109-D41BCEE05E08}"/>
              </a:ext>
            </a:extLst>
          </p:cNvPr>
          <p:cNvSpPr>
            <a:spLocks noGrp="1"/>
          </p:cNvSpPr>
          <p:nvPr>
            <p:ph type="title"/>
          </p:nvPr>
        </p:nvSpPr>
        <p:spPr/>
        <p:txBody>
          <a:bodyPr/>
          <a:lstStyle/>
          <a:p>
            <a:r>
              <a:rPr lang="en-US" dirty="0"/>
              <a:t>Instance Memory Choice</a:t>
            </a:r>
          </a:p>
        </p:txBody>
      </p:sp>
      <p:sp>
        <p:nvSpPr>
          <p:cNvPr id="3" name="Content Placeholder 2">
            <a:extLst>
              <a:ext uri="{FF2B5EF4-FFF2-40B4-BE49-F238E27FC236}">
                <a16:creationId xmlns:a16="http://schemas.microsoft.com/office/drawing/2014/main" id="{0F270EC1-42E9-9204-ED7D-186EC2EF7232}"/>
              </a:ext>
            </a:extLst>
          </p:cNvPr>
          <p:cNvSpPr>
            <a:spLocks noGrp="1"/>
          </p:cNvSpPr>
          <p:nvPr>
            <p:ph idx="1"/>
          </p:nvPr>
        </p:nvSpPr>
        <p:spPr/>
        <p:txBody>
          <a:bodyPr/>
          <a:lstStyle/>
          <a:p>
            <a:r>
              <a:rPr lang="en-US" dirty="0"/>
              <a:t>2048-Mb and 4096-Mb (more options coming)</a:t>
            </a:r>
          </a:p>
          <a:p>
            <a:r>
              <a:rPr lang="en-US" dirty="0"/>
              <a:t>Default is 2048-Mb</a:t>
            </a:r>
          </a:p>
          <a:p>
            <a:r>
              <a:rPr lang="en-US" dirty="0"/>
              <a:t>Change instance memory size at any time</a:t>
            </a:r>
          </a:p>
          <a:p>
            <a:r>
              <a:rPr lang="en-US" dirty="0"/>
              <a:t>More memory means more can be done</a:t>
            </a:r>
          </a:p>
          <a:p>
            <a:endParaRPr lang="en-US" dirty="0"/>
          </a:p>
        </p:txBody>
      </p:sp>
      <p:pic>
        <p:nvPicPr>
          <p:cNvPr id="4" name="Content Placeholder 5">
            <a:extLst>
              <a:ext uri="{FF2B5EF4-FFF2-40B4-BE49-F238E27FC236}">
                <a16:creationId xmlns:a16="http://schemas.microsoft.com/office/drawing/2014/main" id="{02E049FE-A383-6292-CF01-186959AC1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4083855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FBEA-037E-F52E-6BFD-92FFDFCAE8E4}"/>
              </a:ext>
            </a:extLst>
          </p:cNvPr>
          <p:cNvSpPr>
            <a:spLocks noGrp="1"/>
          </p:cNvSpPr>
          <p:nvPr>
            <p:ph type="title"/>
          </p:nvPr>
        </p:nvSpPr>
        <p:spPr/>
        <p:txBody>
          <a:bodyPr/>
          <a:lstStyle/>
          <a:p>
            <a:r>
              <a:rPr lang="en-US" dirty="0"/>
              <a:t>Per-Instance Concurrency</a:t>
            </a:r>
          </a:p>
        </p:txBody>
      </p:sp>
      <p:sp>
        <p:nvSpPr>
          <p:cNvPr id="3" name="Content Placeholder 2">
            <a:extLst>
              <a:ext uri="{FF2B5EF4-FFF2-40B4-BE49-F238E27FC236}">
                <a16:creationId xmlns:a16="http://schemas.microsoft.com/office/drawing/2014/main" id="{F376D8EF-CB1C-1F4E-E50F-87F419654E83}"/>
              </a:ext>
            </a:extLst>
          </p:cNvPr>
          <p:cNvSpPr>
            <a:spLocks noGrp="1"/>
          </p:cNvSpPr>
          <p:nvPr>
            <p:ph idx="1"/>
          </p:nvPr>
        </p:nvSpPr>
        <p:spPr/>
        <p:txBody>
          <a:bodyPr/>
          <a:lstStyle/>
          <a:p>
            <a:r>
              <a:rPr lang="en-US" dirty="0"/>
              <a:t>Number of parallel executions</a:t>
            </a:r>
          </a:p>
          <a:p>
            <a:r>
              <a:rPr lang="en-US" dirty="0"/>
              <a:t>Can set concurrency level per instance</a:t>
            </a:r>
          </a:p>
          <a:p>
            <a:r>
              <a:rPr lang="en-US" dirty="0"/>
              <a:t>Has a direct effect on how your app scales</a:t>
            </a:r>
          </a:p>
          <a:p>
            <a:endParaRPr lang="en-US" dirty="0"/>
          </a:p>
        </p:txBody>
      </p:sp>
      <p:pic>
        <p:nvPicPr>
          <p:cNvPr id="4" name="Content Placeholder 5">
            <a:extLst>
              <a:ext uri="{FF2B5EF4-FFF2-40B4-BE49-F238E27FC236}">
                <a16:creationId xmlns:a16="http://schemas.microsoft.com/office/drawing/2014/main" id="{059F06E4-E6E9-98F2-5B58-80658E00C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32533498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BAB3-CD15-392F-EBD4-82ED620E7BD4}"/>
              </a:ext>
            </a:extLst>
          </p:cNvPr>
          <p:cNvSpPr>
            <a:spLocks noGrp="1"/>
          </p:cNvSpPr>
          <p:nvPr>
            <p:ph type="title"/>
          </p:nvPr>
        </p:nvSpPr>
        <p:spPr/>
        <p:txBody>
          <a:bodyPr/>
          <a:lstStyle/>
          <a:p>
            <a:r>
              <a:rPr lang="en-US" dirty="0"/>
              <a:t>Per-Instance Concurrency</a:t>
            </a:r>
          </a:p>
        </p:txBody>
      </p:sp>
      <p:pic>
        <p:nvPicPr>
          <p:cNvPr id="3" name="Content Placeholder 4">
            <a:extLst>
              <a:ext uri="{FF2B5EF4-FFF2-40B4-BE49-F238E27FC236}">
                <a16:creationId xmlns:a16="http://schemas.microsoft.com/office/drawing/2014/main" id="{4B2D7800-74C3-3607-860E-74025EB2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66971"/>
            <a:ext cx="10515600" cy="3713606"/>
          </a:xfrm>
          <a:prstGeom prst="rect">
            <a:avLst/>
          </a:prstGeom>
        </p:spPr>
      </p:pic>
      <p:pic>
        <p:nvPicPr>
          <p:cNvPr id="4" name="Content Placeholder 5">
            <a:extLst>
              <a:ext uri="{FF2B5EF4-FFF2-40B4-BE49-F238E27FC236}">
                <a16:creationId xmlns:a16="http://schemas.microsoft.com/office/drawing/2014/main" id="{0E6B9170-0253-F1A2-3C0A-DF71836FE5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38861435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E85A-5D62-B2F5-B3DB-3B5D3D5C6D76}"/>
              </a:ext>
            </a:extLst>
          </p:cNvPr>
          <p:cNvSpPr>
            <a:spLocks noGrp="1"/>
          </p:cNvSpPr>
          <p:nvPr>
            <p:ph type="title"/>
          </p:nvPr>
        </p:nvSpPr>
        <p:spPr/>
        <p:txBody>
          <a:bodyPr/>
          <a:lstStyle/>
          <a:p>
            <a:r>
              <a:rPr lang="en-US" dirty="0"/>
              <a:t>Per-Function Scaling</a:t>
            </a:r>
          </a:p>
        </p:txBody>
      </p:sp>
      <p:sp>
        <p:nvSpPr>
          <p:cNvPr id="3" name="Content Placeholder 2">
            <a:extLst>
              <a:ext uri="{FF2B5EF4-FFF2-40B4-BE49-F238E27FC236}">
                <a16:creationId xmlns:a16="http://schemas.microsoft.com/office/drawing/2014/main" id="{A274C9D4-4C92-8001-1016-127EF1B90550}"/>
              </a:ext>
            </a:extLst>
          </p:cNvPr>
          <p:cNvSpPr>
            <a:spLocks noGrp="1"/>
          </p:cNvSpPr>
          <p:nvPr>
            <p:ph idx="1"/>
          </p:nvPr>
        </p:nvSpPr>
        <p:spPr/>
        <p:txBody>
          <a:bodyPr/>
          <a:lstStyle/>
          <a:p>
            <a:r>
              <a:rPr lang="en-US" dirty="0"/>
              <a:t>Deterministic way of scaling your app on a per-function basis</a:t>
            </a:r>
          </a:p>
          <a:p>
            <a:r>
              <a:rPr lang="en-US" dirty="0"/>
              <a:t>No code changes</a:t>
            </a:r>
          </a:p>
          <a:p>
            <a:r>
              <a:rPr lang="en-US" dirty="0"/>
              <a:t>Special cases: HTTP, Blob (Event Grid), and Durable trigger</a:t>
            </a:r>
          </a:p>
          <a:p>
            <a:endParaRPr lang="en-US" dirty="0"/>
          </a:p>
        </p:txBody>
      </p:sp>
      <p:pic>
        <p:nvPicPr>
          <p:cNvPr id="4" name="Content Placeholder 5">
            <a:extLst>
              <a:ext uri="{FF2B5EF4-FFF2-40B4-BE49-F238E27FC236}">
                <a16:creationId xmlns:a16="http://schemas.microsoft.com/office/drawing/2014/main" id="{4F688DB2-655A-7B02-4193-527F8DAEA1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2674479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E85A-5D62-B2F5-B3DB-3B5D3D5C6D76}"/>
              </a:ext>
            </a:extLst>
          </p:cNvPr>
          <p:cNvSpPr>
            <a:spLocks noGrp="1"/>
          </p:cNvSpPr>
          <p:nvPr>
            <p:ph type="title"/>
          </p:nvPr>
        </p:nvSpPr>
        <p:spPr/>
        <p:txBody>
          <a:bodyPr/>
          <a:lstStyle/>
          <a:p>
            <a:r>
              <a:rPr lang="en-US" dirty="0"/>
              <a:t>Per-Function Scaling</a:t>
            </a:r>
          </a:p>
        </p:txBody>
      </p:sp>
      <p:sp>
        <p:nvSpPr>
          <p:cNvPr id="3" name="Content Placeholder 2">
            <a:extLst>
              <a:ext uri="{FF2B5EF4-FFF2-40B4-BE49-F238E27FC236}">
                <a16:creationId xmlns:a16="http://schemas.microsoft.com/office/drawing/2014/main" id="{A274C9D4-4C92-8001-1016-127EF1B90550}"/>
              </a:ext>
            </a:extLst>
          </p:cNvPr>
          <p:cNvSpPr>
            <a:spLocks noGrp="1"/>
          </p:cNvSpPr>
          <p:nvPr>
            <p:ph idx="1"/>
          </p:nvPr>
        </p:nvSpPr>
        <p:spPr/>
        <p:txBody>
          <a:bodyPr/>
          <a:lstStyle/>
          <a:p>
            <a:r>
              <a:rPr lang="en-US" dirty="0"/>
              <a:t>Deterministic way of scaling your app on a per-function basis</a:t>
            </a:r>
          </a:p>
          <a:p>
            <a:r>
              <a:rPr lang="en-US" dirty="0"/>
              <a:t>No code changes</a:t>
            </a:r>
          </a:p>
          <a:p>
            <a:r>
              <a:rPr lang="en-US" dirty="0"/>
              <a:t>Special cases: HTTP, Blob (Event Grid), and Durable trigger</a:t>
            </a:r>
          </a:p>
          <a:p>
            <a:endParaRPr lang="en-US" dirty="0"/>
          </a:p>
        </p:txBody>
      </p:sp>
      <p:sp>
        <p:nvSpPr>
          <p:cNvPr id="4" name="Rectangle: Rounded Corners 3">
            <a:extLst>
              <a:ext uri="{FF2B5EF4-FFF2-40B4-BE49-F238E27FC236}">
                <a16:creationId xmlns:a16="http://schemas.microsoft.com/office/drawing/2014/main" id="{E9440844-ADEC-8206-FC0F-39B1A8F23158}"/>
              </a:ext>
            </a:extLst>
          </p:cNvPr>
          <p:cNvSpPr/>
          <p:nvPr/>
        </p:nvSpPr>
        <p:spPr>
          <a:xfrm>
            <a:off x="10157488" y="3705222"/>
            <a:ext cx="1848422"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CEBB17F2-2A34-5D8E-FBE3-186E4F1E9BF5}"/>
              </a:ext>
            </a:extLst>
          </p:cNvPr>
          <p:cNvSpPr/>
          <p:nvPr/>
        </p:nvSpPr>
        <p:spPr>
          <a:xfrm>
            <a:off x="8165475" y="3705223"/>
            <a:ext cx="1848422"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144628E-F0B1-84A8-B2BC-2D837F6806AB}"/>
              </a:ext>
            </a:extLst>
          </p:cNvPr>
          <p:cNvSpPr/>
          <p:nvPr/>
        </p:nvSpPr>
        <p:spPr>
          <a:xfrm>
            <a:off x="6184328" y="3705223"/>
            <a:ext cx="1848422"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A0C5D4B2-6742-6F70-FE82-A0FDE2E68701}"/>
              </a:ext>
            </a:extLst>
          </p:cNvPr>
          <p:cNvSpPr/>
          <p:nvPr/>
        </p:nvSpPr>
        <p:spPr>
          <a:xfrm>
            <a:off x="3208636" y="3705224"/>
            <a:ext cx="2832484"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C81B94FF-B071-654C-E38A-F5CBA6996586}"/>
              </a:ext>
            </a:extLst>
          </p:cNvPr>
          <p:cNvSpPr/>
          <p:nvPr/>
        </p:nvSpPr>
        <p:spPr>
          <a:xfrm>
            <a:off x="213418" y="3705225"/>
            <a:ext cx="2832484"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6AAD961-B4AE-2732-FD93-18E4D090A52E}"/>
              </a:ext>
            </a:extLst>
          </p:cNvPr>
          <p:cNvGrpSpPr/>
          <p:nvPr/>
        </p:nvGrpSpPr>
        <p:grpSpPr>
          <a:xfrm>
            <a:off x="414937" y="3819525"/>
            <a:ext cx="1076158" cy="1408900"/>
            <a:chOff x="1043587" y="4124325"/>
            <a:chExt cx="1076158" cy="1408900"/>
          </a:xfrm>
        </p:grpSpPr>
        <p:pic>
          <p:nvPicPr>
            <p:cNvPr id="10" name="Graphic 9">
              <a:extLst>
                <a:ext uri="{FF2B5EF4-FFF2-40B4-BE49-F238E27FC236}">
                  <a16:creationId xmlns:a16="http://schemas.microsoft.com/office/drawing/2014/main" id="{39A37DAE-F732-F844-7CF0-8A05B2F46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589" y="4124325"/>
              <a:ext cx="966186" cy="966186"/>
            </a:xfrm>
            <a:prstGeom prst="rect">
              <a:avLst/>
            </a:prstGeom>
          </p:spPr>
        </p:pic>
        <p:pic>
          <p:nvPicPr>
            <p:cNvPr id="11" name="Graphic 8">
              <a:extLst>
                <a:ext uri="{FF2B5EF4-FFF2-40B4-BE49-F238E27FC236}">
                  <a16:creationId xmlns:a16="http://schemas.microsoft.com/office/drawing/2014/main" id="{F7AB5604-DFBF-7704-8429-96E72A5045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4114" y="4937016"/>
              <a:ext cx="685631" cy="288432"/>
            </a:xfrm>
            <a:prstGeom prst="rect">
              <a:avLst/>
            </a:prstGeom>
          </p:spPr>
        </p:pic>
        <p:sp>
          <p:nvSpPr>
            <p:cNvPr id="12" name="TextBox 11">
              <a:extLst>
                <a:ext uri="{FF2B5EF4-FFF2-40B4-BE49-F238E27FC236}">
                  <a16:creationId xmlns:a16="http://schemas.microsoft.com/office/drawing/2014/main" id="{3C2ABE8D-C152-7253-B138-966297907BBD}"/>
                </a:ext>
              </a:extLst>
            </p:cNvPr>
            <p:cNvSpPr txBox="1"/>
            <p:nvPr/>
          </p:nvSpPr>
          <p:spPr>
            <a:xfrm>
              <a:off x="1043587" y="5225448"/>
              <a:ext cx="966187" cy="307777"/>
            </a:xfrm>
            <a:prstGeom prst="rect">
              <a:avLst/>
            </a:prstGeom>
            <a:noFill/>
          </p:spPr>
          <p:txBody>
            <a:bodyPr wrap="square" rtlCol="0">
              <a:spAutoFit/>
            </a:bodyPr>
            <a:lstStyle/>
            <a:p>
              <a:pPr algn="ctr"/>
              <a:r>
                <a:rPr lang="en-US" sz="1400" dirty="0"/>
                <a:t>Function 1</a:t>
              </a:r>
            </a:p>
          </p:txBody>
        </p:sp>
      </p:grpSp>
      <p:grpSp>
        <p:nvGrpSpPr>
          <p:cNvPr id="13" name="Group 12">
            <a:extLst>
              <a:ext uri="{FF2B5EF4-FFF2-40B4-BE49-F238E27FC236}">
                <a16:creationId xmlns:a16="http://schemas.microsoft.com/office/drawing/2014/main" id="{1D8D96D6-3C3A-E81A-E729-3135C692CFD3}"/>
              </a:ext>
            </a:extLst>
          </p:cNvPr>
          <p:cNvGrpSpPr/>
          <p:nvPr/>
        </p:nvGrpSpPr>
        <p:grpSpPr>
          <a:xfrm>
            <a:off x="1692612" y="3819525"/>
            <a:ext cx="1076158" cy="1408900"/>
            <a:chOff x="1043587" y="4124325"/>
            <a:chExt cx="1076158" cy="1408900"/>
          </a:xfrm>
        </p:grpSpPr>
        <p:pic>
          <p:nvPicPr>
            <p:cNvPr id="14" name="Graphic 13">
              <a:extLst>
                <a:ext uri="{FF2B5EF4-FFF2-40B4-BE49-F238E27FC236}">
                  <a16:creationId xmlns:a16="http://schemas.microsoft.com/office/drawing/2014/main" id="{40E9F539-2302-6AA6-E971-5E6F189E5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589" y="4124325"/>
              <a:ext cx="966186" cy="966186"/>
            </a:xfrm>
            <a:prstGeom prst="rect">
              <a:avLst/>
            </a:prstGeom>
          </p:spPr>
        </p:pic>
        <p:pic>
          <p:nvPicPr>
            <p:cNvPr id="15" name="Graphic 8">
              <a:extLst>
                <a:ext uri="{FF2B5EF4-FFF2-40B4-BE49-F238E27FC236}">
                  <a16:creationId xmlns:a16="http://schemas.microsoft.com/office/drawing/2014/main" id="{3BFDDD49-BCA8-8936-E816-F0F6F5EACA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4114" y="4937016"/>
              <a:ext cx="685631" cy="288432"/>
            </a:xfrm>
            <a:prstGeom prst="rect">
              <a:avLst/>
            </a:prstGeom>
          </p:spPr>
        </p:pic>
        <p:sp>
          <p:nvSpPr>
            <p:cNvPr id="16" name="TextBox 15">
              <a:extLst>
                <a:ext uri="{FF2B5EF4-FFF2-40B4-BE49-F238E27FC236}">
                  <a16:creationId xmlns:a16="http://schemas.microsoft.com/office/drawing/2014/main" id="{41C35B23-EB56-8F13-3F83-79C4C8696114}"/>
                </a:ext>
              </a:extLst>
            </p:cNvPr>
            <p:cNvSpPr txBox="1"/>
            <p:nvPr/>
          </p:nvSpPr>
          <p:spPr>
            <a:xfrm>
              <a:off x="1043587" y="5225448"/>
              <a:ext cx="966187" cy="307777"/>
            </a:xfrm>
            <a:prstGeom prst="rect">
              <a:avLst/>
            </a:prstGeom>
            <a:noFill/>
          </p:spPr>
          <p:txBody>
            <a:bodyPr wrap="square" rtlCol="0">
              <a:spAutoFit/>
            </a:bodyPr>
            <a:lstStyle/>
            <a:p>
              <a:pPr algn="ctr"/>
              <a:r>
                <a:rPr lang="en-US" sz="1400" dirty="0"/>
                <a:t>Function 2</a:t>
              </a:r>
            </a:p>
          </p:txBody>
        </p:sp>
      </p:grpSp>
      <p:grpSp>
        <p:nvGrpSpPr>
          <p:cNvPr id="17" name="Group 16">
            <a:extLst>
              <a:ext uri="{FF2B5EF4-FFF2-40B4-BE49-F238E27FC236}">
                <a16:creationId xmlns:a16="http://schemas.microsoft.com/office/drawing/2014/main" id="{7A649576-753E-789C-A0BE-0AD9CC0291AC}"/>
              </a:ext>
            </a:extLst>
          </p:cNvPr>
          <p:cNvGrpSpPr/>
          <p:nvPr/>
        </p:nvGrpSpPr>
        <p:grpSpPr>
          <a:xfrm>
            <a:off x="3341177" y="3866093"/>
            <a:ext cx="966187" cy="1277898"/>
            <a:chOff x="4409000" y="4263915"/>
            <a:chExt cx="966187" cy="1277898"/>
          </a:xfrm>
        </p:grpSpPr>
        <p:grpSp>
          <p:nvGrpSpPr>
            <p:cNvPr id="18" name="Group 17">
              <a:extLst>
                <a:ext uri="{FF2B5EF4-FFF2-40B4-BE49-F238E27FC236}">
                  <a16:creationId xmlns:a16="http://schemas.microsoft.com/office/drawing/2014/main" id="{BC57A376-997E-27DB-2A30-21D7F2D92DA9}"/>
                </a:ext>
              </a:extLst>
            </p:cNvPr>
            <p:cNvGrpSpPr/>
            <p:nvPr/>
          </p:nvGrpSpPr>
          <p:grpSpPr>
            <a:xfrm>
              <a:off x="4409001" y="4263915"/>
              <a:ext cx="966186" cy="989397"/>
              <a:chOff x="3282997" y="4124325"/>
              <a:chExt cx="966186" cy="989397"/>
            </a:xfrm>
          </p:grpSpPr>
          <p:pic>
            <p:nvPicPr>
              <p:cNvPr id="20" name="Graphic 19">
                <a:extLst>
                  <a:ext uri="{FF2B5EF4-FFF2-40B4-BE49-F238E27FC236}">
                    <a16:creationId xmlns:a16="http://schemas.microsoft.com/office/drawing/2014/main" id="{81D2B5A0-E42A-D5CD-3B65-462DB6329C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2997" y="4124325"/>
                <a:ext cx="966186" cy="966186"/>
              </a:xfrm>
              <a:prstGeom prst="rect">
                <a:avLst/>
              </a:prstGeom>
            </p:spPr>
          </p:pic>
          <p:pic>
            <p:nvPicPr>
              <p:cNvPr id="21" name="Graphic 20">
                <a:extLst>
                  <a:ext uri="{FF2B5EF4-FFF2-40B4-BE49-F238E27FC236}">
                    <a16:creationId xmlns:a16="http://schemas.microsoft.com/office/drawing/2014/main" id="{EF63BA70-6584-4862-0956-E28A96DE39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5015" y="4863921"/>
                <a:ext cx="249801" cy="249801"/>
              </a:xfrm>
              <a:prstGeom prst="rect">
                <a:avLst/>
              </a:prstGeom>
            </p:spPr>
          </p:pic>
        </p:grpSp>
        <p:sp>
          <p:nvSpPr>
            <p:cNvPr id="19" name="TextBox 18">
              <a:extLst>
                <a:ext uri="{FF2B5EF4-FFF2-40B4-BE49-F238E27FC236}">
                  <a16:creationId xmlns:a16="http://schemas.microsoft.com/office/drawing/2014/main" id="{9B3CD671-AD41-80DF-681A-61962CFFAECC}"/>
                </a:ext>
              </a:extLst>
            </p:cNvPr>
            <p:cNvSpPr txBox="1"/>
            <p:nvPr/>
          </p:nvSpPr>
          <p:spPr>
            <a:xfrm>
              <a:off x="4409000" y="5234036"/>
              <a:ext cx="966187" cy="307777"/>
            </a:xfrm>
            <a:prstGeom prst="rect">
              <a:avLst/>
            </a:prstGeom>
            <a:noFill/>
          </p:spPr>
          <p:txBody>
            <a:bodyPr wrap="square" rtlCol="0">
              <a:spAutoFit/>
            </a:bodyPr>
            <a:lstStyle/>
            <a:p>
              <a:pPr algn="ctr"/>
              <a:r>
                <a:rPr lang="en-US" sz="1400" dirty="0"/>
                <a:t>Function 3</a:t>
              </a:r>
            </a:p>
          </p:txBody>
        </p:sp>
      </p:grpSp>
      <p:grpSp>
        <p:nvGrpSpPr>
          <p:cNvPr id="22" name="Group 21">
            <a:extLst>
              <a:ext uri="{FF2B5EF4-FFF2-40B4-BE49-F238E27FC236}">
                <a16:creationId xmlns:a16="http://schemas.microsoft.com/office/drawing/2014/main" id="{5748D219-B6E9-69A2-984A-DBA125E05B92}"/>
              </a:ext>
            </a:extLst>
          </p:cNvPr>
          <p:cNvGrpSpPr/>
          <p:nvPr/>
        </p:nvGrpSpPr>
        <p:grpSpPr>
          <a:xfrm>
            <a:off x="4655038" y="3888804"/>
            <a:ext cx="968416" cy="1297174"/>
            <a:chOff x="5684445" y="4263915"/>
            <a:chExt cx="968416" cy="1297174"/>
          </a:xfrm>
        </p:grpSpPr>
        <p:grpSp>
          <p:nvGrpSpPr>
            <p:cNvPr id="23" name="Group 22">
              <a:extLst>
                <a:ext uri="{FF2B5EF4-FFF2-40B4-BE49-F238E27FC236}">
                  <a16:creationId xmlns:a16="http://schemas.microsoft.com/office/drawing/2014/main" id="{6048B66B-F8B2-A59F-4FF3-49FD378B0DD8}"/>
                </a:ext>
              </a:extLst>
            </p:cNvPr>
            <p:cNvGrpSpPr/>
            <p:nvPr/>
          </p:nvGrpSpPr>
          <p:grpSpPr>
            <a:xfrm>
              <a:off x="5686675" y="4263915"/>
              <a:ext cx="966186" cy="966186"/>
              <a:chOff x="4342549" y="4147536"/>
              <a:chExt cx="966186" cy="966186"/>
            </a:xfrm>
          </p:grpSpPr>
          <p:pic>
            <p:nvPicPr>
              <p:cNvPr id="25" name="Picture 24">
                <a:extLst>
                  <a:ext uri="{FF2B5EF4-FFF2-40B4-BE49-F238E27FC236}">
                    <a16:creationId xmlns:a16="http://schemas.microsoft.com/office/drawing/2014/main" id="{9C7CF5C6-5C8A-1753-7E37-37267ABF8FCE}"/>
                  </a:ext>
                </a:extLst>
              </p:cNvPr>
              <p:cNvPicPr>
                <a:picLocks noChangeAspect="1"/>
              </p:cNvPicPr>
              <p:nvPr/>
            </p:nvPicPr>
            <p:blipFill rotWithShape="1">
              <a:blip r:embed="rId8">
                <a:extLst>
                  <a:ext uri="{28A0092B-C50C-407E-A947-70E740481C1C}">
                    <a14:useLocalDpi xmlns:a14="http://schemas.microsoft.com/office/drawing/2010/main" val="0"/>
                  </a:ext>
                </a:extLst>
              </a:blip>
              <a:srcRect l="25308" t="26621" r="25556" b="28011"/>
              <a:stretch/>
            </p:blipFill>
            <p:spPr>
              <a:xfrm>
                <a:off x="5038195" y="4863920"/>
                <a:ext cx="270540" cy="249801"/>
              </a:xfrm>
              <a:prstGeom prst="rect">
                <a:avLst/>
              </a:prstGeom>
            </p:spPr>
          </p:pic>
          <p:pic>
            <p:nvPicPr>
              <p:cNvPr id="26" name="Graphic 25">
                <a:extLst>
                  <a:ext uri="{FF2B5EF4-FFF2-40B4-BE49-F238E27FC236}">
                    <a16:creationId xmlns:a16="http://schemas.microsoft.com/office/drawing/2014/main" id="{536663E8-AEC5-1232-F636-EFF030C50B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2549" y="4147536"/>
                <a:ext cx="966186" cy="966186"/>
              </a:xfrm>
              <a:prstGeom prst="rect">
                <a:avLst/>
              </a:prstGeom>
            </p:spPr>
          </p:pic>
        </p:grpSp>
        <p:sp>
          <p:nvSpPr>
            <p:cNvPr id="24" name="TextBox 23">
              <a:extLst>
                <a:ext uri="{FF2B5EF4-FFF2-40B4-BE49-F238E27FC236}">
                  <a16:creationId xmlns:a16="http://schemas.microsoft.com/office/drawing/2014/main" id="{0F6C4A99-3EFC-1C64-2943-980A1EDC1DF9}"/>
                </a:ext>
              </a:extLst>
            </p:cNvPr>
            <p:cNvSpPr txBox="1"/>
            <p:nvPr/>
          </p:nvSpPr>
          <p:spPr>
            <a:xfrm>
              <a:off x="5684445" y="5253312"/>
              <a:ext cx="966187" cy="307777"/>
            </a:xfrm>
            <a:prstGeom prst="rect">
              <a:avLst/>
            </a:prstGeom>
            <a:noFill/>
          </p:spPr>
          <p:txBody>
            <a:bodyPr wrap="square" rtlCol="0">
              <a:spAutoFit/>
            </a:bodyPr>
            <a:lstStyle/>
            <a:p>
              <a:pPr algn="ctr"/>
              <a:r>
                <a:rPr lang="en-US" sz="1400" dirty="0"/>
                <a:t>Function 4</a:t>
              </a:r>
            </a:p>
          </p:txBody>
        </p:sp>
      </p:grpSp>
      <p:grpSp>
        <p:nvGrpSpPr>
          <p:cNvPr id="27" name="Group 26">
            <a:extLst>
              <a:ext uri="{FF2B5EF4-FFF2-40B4-BE49-F238E27FC236}">
                <a16:creationId xmlns:a16="http://schemas.microsoft.com/office/drawing/2014/main" id="{2F328B3F-4BA0-4E75-6250-D3EAE710FFD9}"/>
              </a:ext>
            </a:extLst>
          </p:cNvPr>
          <p:cNvGrpSpPr/>
          <p:nvPr/>
        </p:nvGrpSpPr>
        <p:grpSpPr>
          <a:xfrm>
            <a:off x="6563043" y="3867767"/>
            <a:ext cx="990554" cy="1273963"/>
            <a:chOff x="7387309" y="4267850"/>
            <a:chExt cx="990554" cy="1273963"/>
          </a:xfrm>
        </p:grpSpPr>
        <p:grpSp>
          <p:nvGrpSpPr>
            <p:cNvPr id="28" name="Group 27">
              <a:extLst>
                <a:ext uri="{FF2B5EF4-FFF2-40B4-BE49-F238E27FC236}">
                  <a16:creationId xmlns:a16="http://schemas.microsoft.com/office/drawing/2014/main" id="{4FFC1AFF-72DE-73EC-B1D9-C79B63CFDF4E}"/>
                </a:ext>
              </a:extLst>
            </p:cNvPr>
            <p:cNvGrpSpPr/>
            <p:nvPr/>
          </p:nvGrpSpPr>
          <p:grpSpPr>
            <a:xfrm>
              <a:off x="7387309" y="4267850"/>
              <a:ext cx="966186" cy="966186"/>
              <a:chOff x="5575465" y="4144251"/>
              <a:chExt cx="966186" cy="966186"/>
            </a:xfrm>
          </p:grpSpPr>
          <p:pic>
            <p:nvPicPr>
              <p:cNvPr id="30" name="Graphic 29">
                <a:extLst>
                  <a:ext uri="{FF2B5EF4-FFF2-40B4-BE49-F238E27FC236}">
                    <a16:creationId xmlns:a16="http://schemas.microsoft.com/office/drawing/2014/main" id="{C056D2D9-4027-B842-0762-8CF54C44CA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291850" y="4841360"/>
                <a:ext cx="249801" cy="249801"/>
              </a:xfrm>
              <a:prstGeom prst="rect">
                <a:avLst/>
              </a:prstGeom>
            </p:spPr>
          </p:pic>
          <p:pic>
            <p:nvPicPr>
              <p:cNvPr id="31" name="Graphic 30">
                <a:extLst>
                  <a:ext uri="{FF2B5EF4-FFF2-40B4-BE49-F238E27FC236}">
                    <a16:creationId xmlns:a16="http://schemas.microsoft.com/office/drawing/2014/main" id="{8FD65542-BC77-0F94-60FA-D2CD4FBAE8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465" y="4144251"/>
                <a:ext cx="966186" cy="966186"/>
              </a:xfrm>
              <a:prstGeom prst="rect">
                <a:avLst/>
              </a:prstGeom>
            </p:spPr>
          </p:pic>
        </p:grpSp>
        <p:sp>
          <p:nvSpPr>
            <p:cNvPr id="29" name="TextBox 28">
              <a:extLst>
                <a:ext uri="{FF2B5EF4-FFF2-40B4-BE49-F238E27FC236}">
                  <a16:creationId xmlns:a16="http://schemas.microsoft.com/office/drawing/2014/main" id="{CB1049BE-11B3-EBFE-D605-58235B1A75FB}"/>
                </a:ext>
              </a:extLst>
            </p:cNvPr>
            <p:cNvSpPr txBox="1"/>
            <p:nvPr/>
          </p:nvSpPr>
          <p:spPr>
            <a:xfrm>
              <a:off x="7411676" y="5234036"/>
              <a:ext cx="966187" cy="307777"/>
            </a:xfrm>
            <a:prstGeom prst="rect">
              <a:avLst/>
            </a:prstGeom>
            <a:noFill/>
          </p:spPr>
          <p:txBody>
            <a:bodyPr wrap="square" rtlCol="0">
              <a:spAutoFit/>
            </a:bodyPr>
            <a:lstStyle/>
            <a:p>
              <a:pPr algn="ctr"/>
              <a:r>
                <a:rPr lang="en-US" sz="1400" dirty="0"/>
                <a:t>Function 6</a:t>
              </a:r>
            </a:p>
          </p:txBody>
        </p:sp>
      </p:grpSp>
      <p:grpSp>
        <p:nvGrpSpPr>
          <p:cNvPr id="32" name="Group 31">
            <a:extLst>
              <a:ext uri="{FF2B5EF4-FFF2-40B4-BE49-F238E27FC236}">
                <a16:creationId xmlns:a16="http://schemas.microsoft.com/office/drawing/2014/main" id="{75819EA3-B476-520D-31F6-C8A33065A840}"/>
              </a:ext>
            </a:extLst>
          </p:cNvPr>
          <p:cNvGrpSpPr/>
          <p:nvPr/>
        </p:nvGrpSpPr>
        <p:grpSpPr>
          <a:xfrm>
            <a:off x="10553350" y="3931252"/>
            <a:ext cx="966187" cy="1297173"/>
            <a:chOff x="10365616" y="4263915"/>
            <a:chExt cx="966187" cy="1297173"/>
          </a:xfrm>
        </p:grpSpPr>
        <p:grpSp>
          <p:nvGrpSpPr>
            <p:cNvPr id="33" name="Group 32">
              <a:extLst>
                <a:ext uri="{FF2B5EF4-FFF2-40B4-BE49-F238E27FC236}">
                  <a16:creationId xmlns:a16="http://schemas.microsoft.com/office/drawing/2014/main" id="{F3DEAD94-50CB-858F-31BD-464F0FFB6936}"/>
                </a:ext>
              </a:extLst>
            </p:cNvPr>
            <p:cNvGrpSpPr/>
            <p:nvPr/>
          </p:nvGrpSpPr>
          <p:grpSpPr>
            <a:xfrm>
              <a:off x="10365617" y="4263915"/>
              <a:ext cx="966186" cy="966186"/>
              <a:chOff x="7145848" y="4144251"/>
              <a:chExt cx="966186" cy="966186"/>
            </a:xfrm>
          </p:grpSpPr>
          <p:pic>
            <p:nvPicPr>
              <p:cNvPr id="35" name="Graphic 34">
                <a:extLst>
                  <a:ext uri="{FF2B5EF4-FFF2-40B4-BE49-F238E27FC236}">
                    <a16:creationId xmlns:a16="http://schemas.microsoft.com/office/drawing/2014/main" id="{B905C3FA-3A61-527C-34B5-93418A134B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885444" y="4875525"/>
                <a:ext cx="226590" cy="226590"/>
              </a:xfrm>
              <a:prstGeom prst="rect">
                <a:avLst/>
              </a:prstGeom>
            </p:spPr>
          </p:pic>
          <p:pic>
            <p:nvPicPr>
              <p:cNvPr id="36" name="Graphic 35">
                <a:extLst>
                  <a:ext uri="{FF2B5EF4-FFF2-40B4-BE49-F238E27FC236}">
                    <a16:creationId xmlns:a16="http://schemas.microsoft.com/office/drawing/2014/main" id="{7D601E56-021A-E90C-B447-EDC9399790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45848" y="4144251"/>
                <a:ext cx="966186" cy="966186"/>
              </a:xfrm>
              <a:prstGeom prst="rect">
                <a:avLst/>
              </a:prstGeom>
            </p:spPr>
          </p:pic>
        </p:grpSp>
        <p:sp>
          <p:nvSpPr>
            <p:cNvPr id="34" name="TextBox 33">
              <a:extLst>
                <a:ext uri="{FF2B5EF4-FFF2-40B4-BE49-F238E27FC236}">
                  <a16:creationId xmlns:a16="http://schemas.microsoft.com/office/drawing/2014/main" id="{6E4CB974-6B9A-242A-2425-58F604FF9FB3}"/>
                </a:ext>
              </a:extLst>
            </p:cNvPr>
            <p:cNvSpPr txBox="1"/>
            <p:nvPr/>
          </p:nvSpPr>
          <p:spPr>
            <a:xfrm>
              <a:off x="10365616" y="5253311"/>
              <a:ext cx="966187" cy="307777"/>
            </a:xfrm>
            <a:prstGeom prst="rect">
              <a:avLst/>
            </a:prstGeom>
            <a:noFill/>
          </p:spPr>
          <p:txBody>
            <a:bodyPr wrap="square" rtlCol="0">
              <a:spAutoFit/>
            </a:bodyPr>
            <a:lstStyle/>
            <a:p>
              <a:pPr algn="ctr"/>
              <a:r>
                <a:rPr lang="en-US" sz="1400" dirty="0"/>
                <a:t>Function 8</a:t>
              </a:r>
            </a:p>
          </p:txBody>
        </p:sp>
      </p:grpSp>
      <p:grpSp>
        <p:nvGrpSpPr>
          <p:cNvPr id="37" name="Group 36">
            <a:extLst>
              <a:ext uri="{FF2B5EF4-FFF2-40B4-BE49-F238E27FC236}">
                <a16:creationId xmlns:a16="http://schemas.microsoft.com/office/drawing/2014/main" id="{7858EDB4-FB83-C32D-483F-13DC9DAF34CE}"/>
              </a:ext>
            </a:extLst>
          </p:cNvPr>
          <p:cNvGrpSpPr/>
          <p:nvPr/>
        </p:nvGrpSpPr>
        <p:grpSpPr>
          <a:xfrm>
            <a:off x="8618381" y="3975306"/>
            <a:ext cx="990554" cy="1273963"/>
            <a:chOff x="7387309" y="4267850"/>
            <a:chExt cx="990554" cy="1273963"/>
          </a:xfrm>
        </p:grpSpPr>
        <p:grpSp>
          <p:nvGrpSpPr>
            <p:cNvPr id="38" name="Group 37">
              <a:extLst>
                <a:ext uri="{FF2B5EF4-FFF2-40B4-BE49-F238E27FC236}">
                  <a16:creationId xmlns:a16="http://schemas.microsoft.com/office/drawing/2014/main" id="{D483049E-D462-2647-8A38-344C846605B2}"/>
                </a:ext>
              </a:extLst>
            </p:cNvPr>
            <p:cNvGrpSpPr/>
            <p:nvPr/>
          </p:nvGrpSpPr>
          <p:grpSpPr>
            <a:xfrm>
              <a:off x="7387309" y="4267850"/>
              <a:ext cx="966186" cy="966186"/>
              <a:chOff x="5575465" y="4144251"/>
              <a:chExt cx="966186" cy="966186"/>
            </a:xfrm>
          </p:grpSpPr>
          <p:pic>
            <p:nvPicPr>
              <p:cNvPr id="40" name="Graphic 39">
                <a:extLst>
                  <a:ext uri="{FF2B5EF4-FFF2-40B4-BE49-F238E27FC236}">
                    <a16:creationId xmlns:a16="http://schemas.microsoft.com/office/drawing/2014/main" id="{4942A9E1-E799-04D1-9242-D0176952E5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291850" y="4841360"/>
                <a:ext cx="249801" cy="249801"/>
              </a:xfrm>
              <a:prstGeom prst="rect">
                <a:avLst/>
              </a:prstGeom>
            </p:spPr>
          </p:pic>
          <p:pic>
            <p:nvPicPr>
              <p:cNvPr id="41" name="Graphic 40">
                <a:extLst>
                  <a:ext uri="{FF2B5EF4-FFF2-40B4-BE49-F238E27FC236}">
                    <a16:creationId xmlns:a16="http://schemas.microsoft.com/office/drawing/2014/main" id="{931FFA4A-DC25-27F5-E317-AFD1C99E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465" y="4144251"/>
                <a:ext cx="966186" cy="966186"/>
              </a:xfrm>
              <a:prstGeom prst="rect">
                <a:avLst/>
              </a:prstGeom>
            </p:spPr>
          </p:pic>
        </p:grpSp>
        <p:sp>
          <p:nvSpPr>
            <p:cNvPr id="39" name="TextBox 38">
              <a:extLst>
                <a:ext uri="{FF2B5EF4-FFF2-40B4-BE49-F238E27FC236}">
                  <a16:creationId xmlns:a16="http://schemas.microsoft.com/office/drawing/2014/main" id="{2A43E162-5B4D-47E1-9128-3924428C1290}"/>
                </a:ext>
              </a:extLst>
            </p:cNvPr>
            <p:cNvSpPr txBox="1"/>
            <p:nvPr/>
          </p:nvSpPr>
          <p:spPr>
            <a:xfrm>
              <a:off x="7411676" y="5234036"/>
              <a:ext cx="966187" cy="307777"/>
            </a:xfrm>
            <a:prstGeom prst="rect">
              <a:avLst/>
            </a:prstGeom>
            <a:noFill/>
          </p:spPr>
          <p:txBody>
            <a:bodyPr wrap="square" rtlCol="0">
              <a:spAutoFit/>
            </a:bodyPr>
            <a:lstStyle/>
            <a:p>
              <a:pPr algn="ctr"/>
              <a:r>
                <a:rPr lang="en-US" sz="1400" dirty="0"/>
                <a:t>Function 7</a:t>
              </a:r>
            </a:p>
          </p:txBody>
        </p:sp>
      </p:grpSp>
      <p:pic>
        <p:nvPicPr>
          <p:cNvPr id="42" name="Content Placeholder 5">
            <a:extLst>
              <a:ext uri="{FF2B5EF4-FFF2-40B4-BE49-F238E27FC236}">
                <a16:creationId xmlns:a16="http://schemas.microsoft.com/office/drawing/2014/main" id="{C6414390-B90D-D939-BF48-8A8BD5940F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240766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1000"/>
                                        <p:tgtEl>
                                          <p:spTgt spid="5"/>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1972F-BD4C-CD02-1C70-84821244D9AA}"/>
              </a:ext>
            </a:extLst>
          </p:cNvPr>
          <p:cNvSpPr>
            <a:spLocks noGrp="1"/>
          </p:cNvSpPr>
          <p:nvPr>
            <p:ph type="title"/>
          </p:nvPr>
        </p:nvSpPr>
        <p:spPr/>
        <p:txBody>
          <a:bodyPr/>
          <a:lstStyle/>
          <a:p>
            <a:r>
              <a:rPr lang="en-US" dirty="0"/>
              <a:t>Scale Out Further</a:t>
            </a:r>
          </a:p>
        </p:txBody>
      </p:sp>
      <p:sp>
        <p:nvSpPr>
          <p:cNvPr id="3" name="Content Placeholder 2">
            <a:extLst>
              <a:ext uri="{FF2B5EF4-FFF2-40B4-BE49-F238E27FC236}">
                <a16:creationId xmlns:a16="http://schemas.microsoft.com/office/drawing/2014/main" id="{AFFFE5D9-C4C3-03CE-B296-47385C26B273}"/>
              </a:ext>
            </a:extLst>
          </p:cNvPr>
          <p:cNvSpPr>
            <a:spLocks noGrp="1"/>
          </p:cNvSpPr>
          <p:nvPr>
            <p:ph idx="1"/>
          </p:nvPr>
        </p:nvSpPr>
        <p:spPr/>
        <p:txBody>
          <a:bodyPr/>
          <a:lstStyle/>
          <a:p>
            <a:r>
              <a:rPr lang="en-US" dirty="0"/>
              <a:t>Default is 100 instances</a:t>
            </a:r>
          </a:p>
          <a:p>
            <a:r>
              <a:rPr lang="en-US" dirty="0"/>
              <a:t>Highest is 1000 instances</a:t>
            </a:r>
          </a:p>
          <a:p>
            <a:endParaRPr lang="en-US" dirty="0"/>
          </a:p>
        </p:txBody>
      </p:sp>
      <p:sp>
        <p:nvSpPr>
          <p:cNvPr id="4" name="Rectangle: Rounded Corners 3">
            <a:extLst>
              <a:ext uri="{FF2B5EF4-FFF2-40B4-BE49-F238E27FC236}">
                <a16:creationId xmlns:a16="http://schemas.microsoft.com/office/drawing/2014/main" id="{A8585D66-82BD-1824-47AF-6AA458063109}"/>
              </a:ext>
            </a:extLst>
          </p:cNvPr>
          <p:cNvSpPr/>
          <p:nvPr/>
        </p:nvSpPr>
        <p:spPr>
          <a:xfrm>
            <a:off x="2938462" y="3326765"/>
            <a:ext cx="6315075" cy="1670050"/>
          </a:xfrm>
          <a:prstGeom prst="roundRect">
            <a:avLst/>
          </a:prstGeom>
          <a:solidFill>
            <a:srgbClr val="00FF80"/>
          </a:solidFill>
          <a:ln>
            <a:solidFill>
              <a:srgbClr val="007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u="sng" dirty="0">
                <a:solidFill>
                  <a:schemeClr val="tx1"/>
                </a:solidFill>
              </a:rPr>
              <a:t>Region Subscription Memory Quota</a:t>
            </a:r>
            <a:endParaRPr lang="en-US" sz="2800" dirty="0">
              <a:solidFill>
                <a:schemeClr val="tx1"/>
              </a:solidFill>
            </a:endParaRPr>
          </a:p>
          <a:p>
            <a:pPr algn="ctr"/>
            <a:r>
              <a:rPr lang="en-US" sz="2800" dirty="0">
                <a:solidFill>
                  <a:schemeClr val="tx1"/>
                </a:solidFill>
              </a:rPr>
              <a:t>512,000 MB per region per subscription</a:t>
            </a:r>
          </a:p>
        </p:txBody>
      </p:sp>
      <p:pic>
        <p:nvPicPr>
          <p:cNvPr id="5" name="Content Placeholder 5">
            <a:extLst>
              <a:ext uri="{FF2B5EF4-FFF2-40B4-BE49-F238E27FC236}">
                <a16:creationId xmlns:a16="http://schemas.microsoft.com/office/drawing/2014/main" id="{DB614831-395F-F354-1AAC-D2C8D348A4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91772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B036-257F-CC98-AC83-2DC506819113}"/>
              </a:ext>
            </a:extLst>
          </p:cNvPr>
          <p:cNvSpPr>
            <a:spLocks noGrp="1"/>
          </p:cNvSpPr>
          <p:nvPr>
            <p:ph type="title"/>
          </p:nvPr>
        </p:nvSpPr>
        <p:spPr/>
        <p:txBody>
          <a:bodyPr/>
          <a:lstStyle/>
          <a:p>
            <a:r>
              <a:rPr lang="en-US" dirty="0"/>
              <a:t>What is Serverless Computing</a:t>
            </a:r>
          </a:p>
        </p:txBody>
      </p:sp>
      <p:sp>
        <p:nvSpPr>
          <p:cNvPr id="3" name="Rectangle: Rounded Corners 2">
            <a:extLst>
              <a:ext uri="{FF2B5EF4-FFF2-40B4-BE49-F238E27FC236}">
                <a16:creationId xmlns:a16="http://schemas.microsoft.com/office/drawing/2014/main" id="{E41D9E8C-B2F5-FF21-EC65-6F7E88069DE6}"/>
              </a:ext>
            </a:extLst>
          </p:cNvPr>
          <p:cNvSpPr/>
          <p:nvPr/>
        </p:nvSpPr>
        <p:spPr>
          <a:xfrm>
            <a:off x="237530" y="217952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0" b="1" dirty="0"/>
              <a:t>IaaS</a:t>
            </a:r>
            <a:endParaRPr lang="en-US" b="1" dirty="0"/>
          </a:p>
          <a:p>
            <a:pPr algn="ctr"/>
            <a:r>
              <a:rPr lang="en-US" sz="2400" dirty="0"/>
              <a:t>Infrastructure as a Service</a:t>
            </a:r>
          </a:p>
        </p:txBody>
      </p:sp>
      <p:sp>
        <p:nvSpPr>
          <p:cNvPr id="4" name="Rectangle: Rounded Corners 3">
            <a:extLst>
              <a:ext uri="{FF2B5EF4-FFF2-40B4-BE49-F238E27FC236}">
                <a16:creationId xmlns:a16="http://schemas.microsoft.com/office/drawing/2014/main" id="{4A5FC595-434A-CCDF-1BB9-B95D1423C7D3}"/>
              </a:ext>
            </a:extLst>
          </p:cNvPr>
          <p:cNvSpPr/>
          <p:nvPr/>
        </p:nvSpPr>
        <p:spPr>
          <a:xfrm>
            <a:off x="4229622" y="217952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PaaS</a:t>
            </a:r>
          </a:p>
          <a:p>
            <a:pPr algn="ctr"/>
            <a:r>
              <a:rPr lang="en-US" sz="2400" dirty="0"/>
              <a:t>Platform as a Service</a:t>
            </a:r>
          </a:p>
        </p:txBody>
      </p:sp>
      <p:sp>
        <p:nvSpPr>
          <p:cNvPr id="5" name="Rectangle: Rounded Corners 4">
            <a:extLst>
              <a:ext uri="{FF2B5EF4-FFF2-40B4-BE49-F238E27FC236}">
                <a16:creationId xmlns:a16="http://schemas.microsoft.com/office/drawing/2014/main" id="{8B239D6B-5397-5777-D5EC-E43874D47311}"/>
              </a:ext>
            </a:extLst>
          </p:cNvPr>
          <p:cNvSpPr/>
          <p:nvPr/>
        </p:nvSpPr>
        <p:spPr>
          <a:xfrm>
            <a:off x="8221714" y="2179528"/>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FaaS</a:t>
            </a:r>
          </a:p>
          <a:p>
            <a:pPr algn="ctr"/>
            <a:r>
              <a:rPr lang="en-US" sz="2400" dirty="0"/>
              <a:t>Function as a Service</a:t>
            </a:r>
          </a:p>
        </p:txBody>
      </p:sp>
    </p:spTree>
    <p:extLst>
      <p:ext uri="{BB962C8B-B14F-4D97-AF65-F5344CB8AC3E}">
        <p14:creationId xmlns:p14="http://schemas.microsoft.com/office/powerpoint/2010/main" val="287185384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4BA3-8CFD-44D7-A911-7D355349DABD}"/>
              </a:ext>
            </a:extLst>
          </p:cNvPr>
          <p:cNvSpPr>
            <a:spLocks noGrp="1"/>
          </p:cNvSpPr>
          <p:nvPr>
            <p:ph type="title"/>
          </p:nvPr>
        </p:nvSpPr>
        <p:spPr/>
        <p:txBody>
          <a:bodyPr/>
          <a:lstStyle/>
          <a:p>
            <a:r>
              <a:rPr lang="en-US" dirty="0"/>
              <a:t>Extreme Scalability</a:t>
            </a:r>
          </a:p>
        </p:txBody>
      </p:sp>
      <p:pic>
        <p:nvPicPr>
          <p:cNvPr id="3" name="Picture 2" descr="thumbnail image 1 of blog post titled &#10; &#10; &#10;  &#10; &#10; &#10; &#10;    &#10;  &#10;   &#10;    &#10;      &#10;       Announcing Public Preview of Azure Functions Flex Consumption&#10;       &#10;      &#10;     &#10;   &#10;  &#10; &#10;   &#10; &#10; &#10; &#10; &#10; &#10;">
            <a:extLst>
              <a:ext uri="{FF2B5EF4-FFF2-40B4-BE49-F238E27FC236}">
                <a16:creationId xmlns:a16="http://schemas.microsoft.com/office/drawing/2014/main" id="{2C3B3442-28C1-5650-8DE8-26BAC0A91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2" y="1396048"/>
            <a:ext cx="9515475" cy="424815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5">
            <a:extLst>
              <a:ext uri="{FF2B5EF4-FFF2-40B4-BE49-F238E27FC236}">
                <a16:creationId xmlns:a16="http://schemas.microsoft.com/office/drawing/2014/main" id="{D21ED155-BFFA-5B37-4E03-6F42CCD178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9123479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BD7C-7D92-2D5D-1D21-30A38C92BAFD}"/>
              </a:ext>
            </a:extLst>
          </p:cNvPr>
          <p:cNvSpPr>
            <a:spLocks noGrp="1"/>
          </p:cNvSpPr>
          <p:nvPr>
            <p:ph type="title"/>
          </p:nvPr>
        </p:nvSpPr>
        <p:spPr/>
        <p:txBody>
          <a:bodyPr/>
          <a:lstStyle/>
          <a:p>
            <a:r>
              <a:rPr lang="en-US" dirty="0"/>
              <a:t>Even More Benefits</a:t>
            </a:r>
          </a:p>
        </p:txBody>
      </p:sp>
      <p:sp>
        <p:nvSpPr>
          <p:cNvPr id="3" name="Content Placeholder 2">
            <a:extLst>
              <a:ext uri="{FF2B5EF4-FFF2-40B4-BE49-F238E27FC236}">
                <a16:creationId xmlns:a16="http://schemas.microsoft.com/office/drawing/2014/main" id="{7CFD85CA-9601-4FCF-67BC-7A77491904FC}"/>
              </a:ext>
            </a:extLst>
          </p:cNvPr>
          <p:cNvSpPr>
            <a:spLocks noGrp="1"/>
          </p:cNvSpPr>
          <p:nvPr>
            <p:ph idx="1"/>
          </p:nvPr>
        </p:nvSpPr>
        <p:spPr/>
        <p:txBody>
          <a:bodyPr/>
          <a:lstStyle/>
          <a:p>
            <a:r>
              <a:rPr lang="en-US" dirty="0"/>
              <a:t>Azure Load Testing Integration</a:t>
            </a:r>
          </a:p>
          <a:p>
            <a:r>
              <a:rPr lang="en-US" dirty="0"/>
              <a:t>Open Telemetry Opt-In</a:t>
            </a:r>
          </a:p>
          <a:p>
            <a:r>
              <a:rPr lang="en-US" dirty="0"/>
              <a:t>Long Execution Times</a:t>
            </a:r>
          </a:p>
        </p:txBody>
      </p:sp>
      <p:pic>
        <p:nvPicPr>
          <p:cNvPr id="4" name="Content Placeholder 5">
            <a:extLst>
              <a:ext uri="{FF2B5EF4-FFF2-40B4-BE49-F238E27FC236}">
                <a16:creationId xmlns:a16="http://schemas.microsoft.com/office/drawing/2014/main" id="{91E77421-CCD9-0A96-8F3A-BA864F8B20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9975088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797C-0590-947C-C1AD-9C0B6AC857FE}"/>
              </a:ext>
            </a:extLst>
          </p:cNvPr>
          <p:cNvSpPr>
            <a:spLocks noGrp="1"/>
          </p:cNvSpPr>
          <p:nvPr>
            <p:ph type="title"/>
          </p:nvPr>
        </p:nvSpPr>
        <p:spPr>
          <a:xfrm>
            <a:off x="838200" y="103872"/>
            <a:ext cx="10515600" cy="5766350"/>
          </a:xfrm>
        </p:spPr>
        <p:txBody>
          <a:bodyPr>
            <a:normAutofit/>
          </a:bodyPr>
          <a:lstStyle/>
          <a:p>
            <a:pPr algn="ctr"/>
            <a:r>
              <a:rPr lang="en-US" dirty="0"/>
              <a:t>Demonstration of Extreme Scalability using Azure Functions Flex Consumption</a:t>
            </a:r>
          </a:p>
        </p:txBody>
      </p:sp>
    </p:spTree>
    <p:extLst>
      <p:ext uri="{BB962C8B-B14F-4D97-AF65-F5344CB8AC3E}">
        <p14:creationId xmlns:p14="http://schemas.microsoft.com/office/powerpoint/2010/main" val="17060239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BAD-B39A-AC43-5808-9AF48C2B0432}"/>
              </a:ext>
            </a:extLst>
          </p:cNvPr>
          <p:cNvSpPr>
            <a:spLocks noGrp="1"/>
          </p:cNvSpPr>
          <p:nvPr>
            <p:ph type="title"/>
          </p:nvPr>
        </p:nvSpPr>
        <p:spPr/>
        <p:txBody>
          <a:bodyPr/>
          <a:lstStyle/>
          <a:p>
            <a:r>
              <a:rPr lang="en-US" dirty="0"/>
              <a:t>Flex Consumption Features and Benefits</a:t>
            </a:r>
          </a:p>
        </p:txBody>
      </p:sp>
      <p:sp>
        <p:nvSpPr>
          <p:cNvPr id="3" name="Content Placeholder 2">
            <a:extLst>
              <a:ext uri="{FF2B5EF4-FFF2-40B4-BE49-F238E27FC236}">
                <a16:creationId xmlns:a16="http://schemas.microsoft.com/office/drawing/2014/main" id="{CDD2A154-3B78-3F77-A3AD-00D91637EDD2}"/>
              </a:ext>
            </a:extLst>
          </p:cNvPr>
          <p:cNvSpPr>
            <a:spLocks noGrp="1"/>
          </p:cNvSpPr>
          <p:nvPr>
            <p:ph idx="1"/>
          </p:nvPr>
        </p:nvSpPr>
        <p:spPr/>
        <p:txBody>
          <a:bodyPr>
            <a:normAutofit fontScale="92500" lnSpcReduction="20000"/>
          </a:bodyPr>
          <a:lstStyle/>
          <a:p>
            <a:r>
              <a:rPr lang="en-US" dirty="0"/>
              <a:t>Always Ready</a:t>
            </a:r>
          </a:p>
          <a:p>
            <a:r>
              <a:rPr lang="en-US" dirty="0"/>
              <a:t>Virtual Network Support</a:t>
            </a:r>
          </a:p>
          <a:p>
            <a:r>
              <a:rPr lang="en-US" dirty="0"/>
              <a:t>Instance Memory Choice</a:t>
            </a:r>
          </a:p>
          <a:p>
            <a:r>
              <a:rPr lang="en-US" dirty="0"/>
              <a:t>Per-Instance Concurrency</a:t>
            </a:r>
          </a:p>
          <a:p>
            <a:r>
              <a:rPr lang="en-US" dirty="0"/>
              <a:t>Per-Function Scaling</a:t>
            </a:r>
          </a:p>
          <a:p>
            <a:r>
              <a:rPr lang="en-US" dirty="0"/>
              <a:t>Scale-Out Further</a:t>
            </a:r>
          </a:p>
          <a:p>
            <a:r>
              <a:rPr lang="en-US" dirty="0"/>
              <a:t>Extreme Scalability</a:t>
            </a:r>
          </a:p>
          <a:p>
            <a:r>
              <a:rPr lang="en-US" dirty="0"/>
              <a:t>Azure Load Testing Integration</a:t>
            </a:r>
          </a:p>
          <a:p>
            <a:r>
              <a:rPr lang="en-US" dirty="0"/>
              <a:t>Open Telemetry Opt-In</a:t>
            </a:r>
          </a:p>
          <a:p>
            <a:r>
              <a:rPr lang="en-US" dirty="0"/>
              <a:t>Long Execution Times</a:t>
            </a:r>
          </a:p>
          <a:p>
            <a:endParaRPr lang="en-US" dirty="0"/>
          </a:p>
        </p:txBody>
      </p:sp>
      <p:sp>
        <p:nvSpPr>
          <p:cNvPr id="4" name="TextBox 3">
            <a:extLst>
              <a:ext uri="{FF2B5EF4-FFF2-40B4-BE49-F238E27FC236}">
                <a16:creationId xmlns:a16="http://schemas.microsoft.com/office/drawing/2014/main" id="{103B8AF3-7DEE-E21A-CBCF-440C5410E57A}"/>
              </a:ext>
            </a:extLst>
          </p:cNvPr>
          <p:cNvSpPr txBox="1"/>
          <p:nvPr/>
        </p:nvSpPr>
        <p:spPr>
          <a:xfrm>
            <a:off x="6096000" y="2497976"/>
            <a:ext cx="5474576" cy="1862048"/>
          </a:xfrm>
          <a:prstGeom prst="rect">
            <a:avLst/>
          </a:prstGeom>
          <a:noFill/>
        </p:spPr>
        <p:txBody>
          <a:bodyPr wrap="none" rtlCol="0">
            <a:spAutoFit/>
          </a:bodyPr>
          <a:lstStyle/>
          <a:p>
            <a:r>
              <a:rPr lang="en-US" sz="11500" dirty="0">
                <a:solidFill>
                  <a:srgbClr val="FFC000"/>
                </a:solidFill>
                <a:latin typeface="Kamerik205 8" panose="020B0803030600020004" pitchFamily="34" charset="0"/>
              </a:rPr>
              <a:t>Pricing</a:t>
            </a:r>
          </a:p>
        </p:txBody>
      </p:sp>
      <p:pic>
        <p:nvPicPr>
          <p:cNvPr id="5" name="Content Placeholder 5">
            <a:extLst>
              <a:ext uri="{FF2B5EF4-FFF2-40B4-BE49-F238E27FC236}">
                <a16:creationId xmlns:a16="http://schemas.microsoft.com/office/drawing/2014/main" id="{DAFE276F-A86D-238F-3E35-846C840057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219246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36A0-2864-CCD3-A377-8C9BBF2A70E1}"/>
              </a:ext>
            </a:extLst>
          </p:cNvPr>
          <p:cNvSpPr>
            <a:spLocks noGrp="1"/>
          </p:cNvSpPr>
          <p:nvPr>
            <p:ph type="title"/>
          </p:nvPr>
        </p:nvSpPr>
        <p:spPr/>
        <p:txBody>
          <a:bodyPr/>
          <a:lstStyle/>
          <a:p>
            <a:r>
              <a:rPr lang="en-US" dirty="0"/>
              <a:t>Pricing</a:t>
            </a:r>
          </a:p>
        </p:txBody>
      </p:sp>
      <p:sp>
        <p:nvSpPr>
          <p:cNvPr id="3" name="Rectangle: Rounded Corners 2">
            <a:extLst>
              <a:ext uri="{FF2B5EF4-FFF2-40B4-BE49-F238E27FC236}">
                <a16:creationId xmlns:a16="http://schemas.microsoft.com/office/drawing/2014/main" id="{1758CA5A-F157-1ADE-F2AF-15D2C10FF179}"/>
              </a:ext>
            </a:extLst>
          </p:cNvPr>
          <p:cNvSpPr/>
          <p:nvPr/>
        </p:nvSpPr>
        <p:spPr>
          <a:xfrm>
            <a:off x="1285875" y="1522730"/>
            <a:ext cx="4076700" cy="1325563"/>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tx1"/>
                  </a:solidFill>
                </a:ln>
                <a:solidFill>
                  <a:schemeClr val="tx1"/>
                </a:solidFill>
              </a:rPr>
              <a:t>On-Demand</a:t>
            </a:r>
          </a:p>
        </p:txBody>
      </p:sp>
      <p:sp>
        <p:nvSpPr>
          <p:cNvPr id="4" name="Rectangle: Rounded Corners 3">
            <a:extLst>
              <a:ext uri="{FF2B5EF4-FFF2-40B4-BE49-F238E27FC236}">
                <a16:creationId xmlns:a16="http://schemas.microsoft.com/office/drawing/2014/main" id="{B3ABAF7A-0A99-B8E7-4732-3D5DB43FCE87}"/>
              </a:ext>
            </a:extLst>
          </p:cNvPr>
          <p:cNvSpPr/>
          <p:nvPr/>
        </p:nvSpPr>
        <p:spPr>
          <a:xfrm>
            <a:off x="6677025" y="1522729"/>
            <a:ext cx="4076700" cy="1325563"/>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tx1"/>
                  </a:solidFill>
                </a:ln>
                <a:solidFill>
                  <a:schemeClr val="tx1"/>
                </a:solidFill>
              </a:rPr>
              <a:t>Always Ready</a:t>
            </a:r>
          </a:p>
        </p:txBody>
      </p:sp>
      <p:graphicFrame>
        <p:nvGraphicFramePr>
          <p:cNvPr id="5" name="Table 4">
            <a:extLst>
              <a:ext uri="{FF2B5EF4-FFF2-40B4-BE49-F238E27FC236}">
                <a16:creationId xmlns:a16="http://schemas.microsoft.com/office/drawing/2014/main" id="{4BF43EBB-CC9D-5FFF-D0BD-A94AB9226FF8}"/>
              </a:ext>
            </a:extLst>
          </p:cNvPr>
          <p:cNvGraphicFramePr>
            <a:graphicFrameLocks noGrp="1"/>
          </p:cNvGraphicFramePr>
          <p:nvPr>
            <p:extLst>
              <p:ext uri="{D42A27DB-BD31-4B8C-83A1-F6EECF244321}">
                <p14:modId xmlns:p14="http://schemas.microsoft.com/office/powerpoint/2010/main" val="2457929202"/>
              </p:ext>
            </p:extLst>
          </p:nvPr>
        </p:nvGraphicFramePr>
        <p:xfrm>
          <a:off x="1506538" y="3338828"/>
          <a:ext cx="9178923" cy="2225040"/>
        </p:xfrm>
        <a:graphic>
          <a:graphicData uri="http://schemas.openxmlformats.org/drawingml/2006/table">
            <a:tbl>
              <a:tblPr firstRow="1" bandRow="1">
                <a:tableStyleId>{5C22544A-7EE6-4342-B048-85BDC9FD1C3A}</a:tableStyleId>
              </a:tblPr>
              <a:tblGrid>
                <a:gridCol w="3059641">
                  <a:extLst>
                    <a:ext uri="{9D8B030D-6E8A-4147-A177-3AD203B41FA5}">
                      <a16:colId xmlns:a16="http://schemas.microsoft.com/office/drawing/2014/main" val="2411360923"/>
                    </a:ext>
                  </a:extLst>
                </a:gridCol>
                <a:gridCol w="3059641">
                  <a:extLst>
                    <a:ext uri="{9D8B030D-6E8A-4147-A177-3AD203B41FA5}">
                      <a16:colId xmlns:a16="http://schemas.microsoft.com/office/drawing/2014/main" val="193556317"/>
                    </a:ext>
                  </a:extLst>
                </a:gridCol>
                <a:gridCol w="3059641">
                  <a:extLst>
                    <a:ext uri="{9D8B030D-6E8A-4147-A177-3AD203B41FA5}">
                      <a16:colId xmlns:a16="http://schemas.microsoft.com/office/drawing/2014/main" val="2088952445"/>
                    </a:ext>
                  </a:extLst>
                </a:gridCol>
              </a:tblGrid>
              <a:tr h="370840">
                <a:tc>
                  <a:txBody>
                    <a:bodyPr/>
                    <a:lstStyle/>
                    <a:p>
                      <a:r>
                        <a:rPr lang="en-US" dirty="0"/>
                        <a:t>Meter</a:t>
                      </a:r>
                    </a:p>
                  </a:txBody>
                  <a:tcPr/>
                </a:tc>
                <a:tc>
                  <a:txBody>
                    <a:bodyPr/>
                    <a:lstStyle/>
                    <a:p>
                      <a:r>
                        <a:rPr lang="en-US" dirty="0"/>
                        <a:t>Free Grant (per month)</a:t>
                      </a:r>
                    </a:p>
                  </a:txBody>
                  <a:tcPr/>
                </a:tc>
                <a:tc>
                  <a:txBody>
                    <a:bodyPr/>
                    <a:lstStyle/>
                    <a:p>
                      <a:r>
                        <a:rPr lang="en-US" dirty="0"/>
                        <a:t>Pay as you go</a:t>
                      </a:r>
                    </a:p>
                  </a:txBody>
                  <a:tcPr/>
                </a:tc>
                <a:extLst>
                  <a:ext uri="{0D108BD9-81ED-4DB2-BD59-A6C34878D82A}">
                    <a16:rowId xmlns:a16="http://schemas.microsoft.com/office/drawing/2014/main" val="2166112366"/>
                  </a:ext>
                </a:extLst>
              </a:tr>
              <a:tr h="370840">
                <a:tc>
                  <a:txBody>
                    <a:bodyPr/>
                    <a:lstStyle/>
                    <a:p>
                      <a:r>
                        <a:rPr lang="en-US" dirty="0"/>
                        <a:t>On Demand Execution Time</a:t>
                      </a:r>
                    </a:p>
                  </a:txBody>
                  <a:tcPr/>
                </a:tc>
                <a:tc>
                  <a:txBody>
                    <a:bodyPr/>
                    <a:lstStyle/>
                    <a:p>
                      <a:r>
                        <a:rPr lang="en-US" dirty="0"/>
                        <a:t>100,000 GB-s</a:t>
                      </a:r>
                    </a:p>
                  </a:txBody>
                  <a:tcPr/>
                </a:tc>
                <a:tc>
                  <a:txBody>
                    <a:bodyPr/>
                    <a:lstStyle/>
                    <a:p>
                      <a:r>
                        <a:rPr lang="en-US" dirty="0"/>
                        <a:t>$0.000016/GB-s</a:t>
                      </a:r>
                    </a:p>
                  </a:txBody>
                  <a:tcPr/>
                </a:tc>
                <a:extLst>
                  <a:ext uri="{0D108BD9-81ED-4DB2-BD59-A6C34878D82A}">
                    <a16:rowId xmlns:a16="http://schemas.microsoft.com/office/drawing/2014/main" val="3924747684"/>
                  </a:ext>
                </a:extLst>
              </a:tr>
              <a:tr h="370840">
                <a:tc>
                  <a:txBody>
                    <a:bodyPr/>
                    <a:lstStyle/>
                    <a:p>
                      <a:r>
                        <a:rPr lang="en-US" dirty="0"/>
                        <a:t>On Demand Total Executions</a:t>
                      </a:r>
                    </a:p>
                  </a:txBody>
                  <a:tcPr/>
                </a:tc>
                <a:tc>
                  <a:txBody>
                    <a:bodyPr/>
                    <a:lstStyle/>
                    <a:p>
                      <a:r>
                        <a:rPr lang="en-US" dirty="0"/>
                        <a:t>250,000 executions</a:t>
                      </a:r>
                    </a:p>
                  </a:txBody>
                  <a:tcPr/>
                </a:tc>
                <a:tc>
                  <a:txBody>
                    <a:bodyPr/>
                    <a:lstStyle/>
                    <a:p>
                      <a:r>
                        <a:rPr lang="en-US" dirty="0"/>
                        <a:t>$0.20 per million executions</a:t>
                      </a:r>
                    </a:p>
                  </a:txBody>
                  <a:tcPr/>
                </a:tc>
                <a:extLst>
                  <a:ext uri="{0D108BD9-81ED-4DB2-BD59-A6C34878D82A}">
                    <a16:rowId xmlns:a16="http://schemas.microsoft.com/office/drawing/2014/main" val="2599692837"/>
                  </a:ext>
                </a:extLst>
              </a:tr>
              <a:tr h="370840">
                <a:tc>
                  <a:txBody>
                    <a:bodyPr/>
                    <a:lstStyle/>
                    <a:p>
                      <a:r>
                        <a:rPr lang="en-US" dirty="0"/>
                        <a:t>Always Ready Baseline</a:t>
                      </a:r>
                    </a:p>
                  </a:txBody>
                  <a:tcPr/>
                </a:tc>
                <a:tc>
                  <a:txBody>
                    <a:bodyPr/>
                    <a:lstStyle/>
                    <a:p>
                      <a:endParaRPr lang="en-US" dirty="0"/>
                    </a:p>
                  </a:txBody>
                  <a:tcPr/>
                </a:tc>
                <a:tc>
                  <a:txBody>
                    <a:bodyPr/>
                    <a:lstStyle/>
                    <a:p>
                      <a:r>
                        <a:rPr lang="en-US" dirty="0"/>
                        <a:t>$0.000004/GB-s</a:t>
                      </a:r>
                    </a:p>
                  </a:txBody>
                  <a:tcPr/>
                </a:tc>
                <a:extLst>
                  <a:ext uri="{0D108BD9-81ED-4DB2-BD59-A6C34878D82A}">
                    <a16:rowId xmlns:a16="http://schemas.microsoft.com/office/drawing/2014/main" val="1868513096"/>
                  </a:ext>
                </a:extLst>
              </a:tr>
              <a:tr h="370840">
                <a:tc>
                  <a:txBody>
                    <a:bodyPr/>
                    <a:lstStyle/>
                    <a:p>
                      <a:r>
                        <a:rPr lang="en-US" dirty="0"/>
                        <a:t>Always Ready Execution Time</a:t>
                      </a:r>
                    </a:p>
                  </a:txBody>
                  <a:tcPr/>
                </a:tc>
                <a:tc>
                  <a:txBody>
                    <a:bodyPr/>
                    <a:lstStyle/>
                    <a:p>
                      <a:endParaRPr lang="en-US" dirty="0"/>
                    </a:p>
                  </a:txBody>
                  <a:tcPr/>
                </a:tc>
                <a:tc>
                  <a:txBody>
                    <a:bodyPr/>
                    <a:lstStyle/>
                    <a:p>
                      <a:r>
                        <a:rPr lang="en-US" dirty="0"/>
                        <a:t>$0.000009/GB-s</a:t>
                      </a:r>
                    </a:p>
                  </a:txBody>
                  <a:tcPr/>
                </a:tc>
                <a:extLst>
                  <a:ext uri="{0D108BD9-81ED-4DB2-BD59-A6C34878D82A}">
                    <a16:rowId xmlns:a16="http://schemas.microsoft.com/office/drawing/2014/main" val="1156574473"/>
                  </a:ext>
                </a:extLst>
              </a:tr>
              <a:tr h="370840">
                <a:tc>
                  <a:txBody>
                    <a:bodyPr/>
                    <a:lstStyle/>
                    <a:p>
                      <a:r>
                        <a:rPr lang="en-US" dirty="0"/>
                        <a:t>Always Ready Total Executions</a:t>
                      </a:r>
                    </a:p>
                  </a:txBody>
                  <a:tcPr/>
                </a:tc>
                <a:tc>
                  <a:txBody>
                    <a:bodyPr/>
                    <a:lstStyle/>
                    <a:p>
                      <a:endParaRPr lang="en-US" dirty="0"/>
                    </a:p>
                  </a:txBody>
                  <a:tcPr/>
                </a:tc>
                <a:tc>
                  <a:txBody>
                    <a:bodyPr/>
                    <a:lstStyle/>
                    <a:p>
                      <a:r>
                        <a:rPr lang="en-US" dirty="0"/>
                        <a:t>$0.20 per million executions</a:t>
                      </a:r>
                    </a:p>
                  </a:txBody>
                  <a:tcPr/>
                </a:tc>
                <a:extLst>
                  <a:ext uri="{0D108BD9-81ED-4DB2-BD59-A6C34878D82A}">
                    <a16:rowId xmlns:a16="http://schemas.microsoft.com/office/drawing/2014/main" val="1185188025"/>
                  </a:ext>
                </a:extLst>
              </a:tr>
            </a:tbl>
          </a:graphicData>
        </a:graphic>
      </p:graphicFrame>
      <p:pic>
        <p:nvPicPr>
          <p:cNvPr id="6" name="Content Placeholder 5">
            <a:extLst>
              <a:ext uri="{FF2B5EF4-FFF2-40B4-BE49-F238E27FC236}">
                <a16:creationId xmlns:a16="http://schemas.microsoft.com/office/drawing/2014/main" id="{1A4F5C5F-99F4-7373-BAA9-70D2F80AD7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0699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939F-EB4E-7B1A-19B0-232C75016CD9}"/>
              </a:ext>
            </a:extLst>
          </p:cNvPr>
          <p:cNvSpPr>
            <a:spLocks noGrp="1"/>
          </p:cNvSpPr>
          <p:nvPr>
            <p:ph type="title"/>
          </p:nvPr>
        </p:nvSpPr>
        <p:spPr/>
        <p:txBody>
          <a:bodyPr/>
          <a:lstStyle/>
          <a:p>
            <a:r>
              <a:rPr lang="en-US" dirty="0"/>
              <a:t>Pricing</a:t>
            </a:r>
          </a:p>
        </p:txBody>
      </p:sp>
      <p:sp>
        <p:nvSpPr>
          <p:cNvPr id="3" name="TextBox 2">
            <a:extLst>
              <a:ext uri="{FF2B5EF4-FFF2-40B4-BE49-F238E27FC236}">
                <a16:creationId xmlns:a16="http://schemas.microsoft.com/office/drawing/2014/main" id="{16156B17-F582-9F8E-B132-EAF4BC3656AE}"/>
              </a:ext>
            </a:extLst>
          </p:cNvPr>
          <p:cNvSpPr txBox="1"/>
          <p:nvPr/>
        </p:nvSpPr>
        <p:spPr>
          <a:xfrm>
            <a:off x="4384415" y="3330867"/>
            <a:ext cx="3321743" cy="523220"/>
          </a:xfrm>
          <a:prstGeom prst="rect">
            <a:avLst/>
          </a:prstGeom>
          <a:noFill/>
        </p:spPr>
        <p:txBody>
          <a:bodyPr wrap="none" rtlCol="0">
            <a:spAutoFit/>
          </a:bodyPr>
          <a:lstStyle/>
          <a:p>
            <a:r>
              <a:rPr lang="en-US" sz="2800" dirty="0"/>
              <a:t>Consumption: $18.00</a:t>
            </a:r>
          </a:p>
        </p:txBody>
      </p:sp>
      <p:sp>
        <p:nvSpPr>
          <p:cNvPr id="4" name="Rectangle: Rounded Corners 3">
            <a:extLst>
              <a:ext uri="{FF2B5EF4-FFF2-40B4-BE49-F238E27FC236}">
                <a16:creationId xmlns:a16="http://schemas.microsoft.com/office/drawing/2014/main" id="{48C7976E-5E66-0AD7-48AC-FFC97C92C207}"/>
              </a:ext>
            </a:extLst>
          </p:cNvPr>
          <p:cNvSpPr/>
          <p:nvPr/>
        </p:nvSpPr>
        <p:spPr>
          <a:xfrm>
            <a:off x="2667000" y="1590675"/>
            <a:ext cx="6858000" cy="1228725"/>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My Standard Scenario</a:t>
            </a:r>
          </a:p>
          <a:p>
            <a:pPr algn="ctr"/>
            <a:r>
              <a:rPr lang="en-US" sz="2400" dirty="0">
                <a:solidFill>
                  <a:schemeClr val="tx1"/>
                </a:solidFill>
              </a:rPr>
              <a:t>3 million executions per month; each execution using 512 Mb and running for 1 second</a:t>
            </a:r>
          </a:p>
        </p:txBody>
      </p:sp>
      <p:pic>
        <p:nvPicPr>
          <p:cNvPr id="5" name="Content Placeholder 5">
            <a:extLst>
              <a:ext uri="{FF2B5EF4-FFF2-40B4-BE49-F238E27FC236}">
                <a16:creationId xmlns:a16="http://schemas.microsoft.com/office/drawing/2014/main" id="{61C6169D-0D4E-BEB8-837D-EAAC853FF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29944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1888-6677-E187-3F89-5148B6566967}"/>
              </a:ext>
            </a:extLst>
          </p:cNvPr>
          <p:cNvSpPr>
            <a:spLocks noGrp="1"/>
          </p:cNvSpPr>
          <p:nvPr>
            <p:ph type="title"/>
          </p:nvPr>
        </p:nvSpPr>
        <p:spPr/>
        <p:txBody>
          <a:bodyPr/>
          <a:lstStyle/>
          <a:p>
            <a:r>
              <a:rPr lang="en-US" dirty="0"/>
              <a:t>Pricing</a:t>
            </a:r>
          </a:p>
        </p:txBody>
      </p:sp>
      <p:sp>
        <p:nvSpPr>
          <p:cNvPr id="3" name="TextBox 2">
            <a:extLst>
              <a:ext uri="{FF2B5EF4-FFF2-40B4-BE49-F238E27FC236}">
                <a16:creationId xmlns:a16="http://schemas.microsoft.com/office/drawing/2014/main" id="{E780C1A1-1B2E-E6BB-172F-02731201F29B}"/>
              </a:ext>
            </a:extLst>
          </p:cNvPr>
          <p:cNvSpPr txBox="1"/>
          <p:nvPr/>
        </p:nvSpPr>
        <p:spPr>
          <a:xfrm>
            <a:off x="1504085" y="3426117"/>
            <a:ext cx="3321743" cy="523220"/>
          </a:xfrm>
          <a:prstGeom prst="rect">
            <a:avLst/>
          </a:prstGeom>
          <a:noFill/>
        </p:spPr>
        <p:txBody>
          <a:bodyPr wrap="none" rtlCol="0">
            <a:spAutoFit/>
          </a:bodyPr>
          <a:lstStyle/>
          <a:p>
            <a:r>
              <a:rPr lang="en-US" sz="2800" dirty="0"/>
              <a:t>Consumption: $18.00</a:t>
            </a:r>
          </a:p>
        </p:txBody>
      </p:sp>
      <p:sp>
        <p:nvSpPr>
          <p:cNvPr id="4" name="TextBox 3">
            <a:extLst>
              <a:ext uri="{FF2B5EF4-FFF2-40B4-BE49-F238E27FC236}">
                <a16:creationId xmlns:a16="http://schemas.microsoft.com/office/drawing/2014/main" id="{A1D2061E-F326-8D06-DB9A-DF6FDFD2273B}"/>
              </a:ext>
            </a:extLst>
          </p:cNvPr>
          <p:cNvSpPr txBox="1"/>
          <p:nvPr/>
        </p:nvSpPr>
        <p:spPr>
          <a:xfrm>
            <a:off x="7366173" y="3429000"/>
            <a:ext cx="2879378" cy="523220"/>
          </a:xfrm>
          <a:prstGeom prst="rect">
            <a:avLst/>
          </a:prstGeom>
          <a:noFill/>
        </p:spPr>
        <p:txBody>
          <a:bodyPr wrap="none" rtlCol="0">
            <a:spAutoFit/>
          </a:bodyPr>
          <a:lstStyle/>
          <a:p>
            <a:r>
              <a:rPr lang="en-US" sz="2800" dirty="0"/>
              <a:t>Premium: $155.27</a:t>
            </a:r>
          </a:p>
        </p:txBody>
      </p:sp>
      <p:sp>
        <p:nvSpPr>
          <p:cNvPr id="5" name="TextBox 4">
            <a:extLst>
              <a:ext uri="{FF2B5EF4-FFF2-40B4-BE49-F238E27FC236}">
                <a16:creationId xmlns:a16="http://schemas.microsoft.com/office/drawing/2014/main" id="{DF3BE1A4-AD06-E4D3-DB52-194B9DFEC2F2}"/>
              </a:ext>
            </a:extLst>
          </p:cNvPr>
          <p:cNvSpPr txBox="1"/>
          <p:nvPr/>
        </p:nvSpPr>
        <p:spPr>
          <a:xfrm>
            <a:off x="2586584" y="4302744"/>
            <a:ext cx="6917406" cy="523220"/>
          </a:xfrm>
          <a:prstGeom prst="rect">
            <a:avLst/>
          </a:prstGeom>
          <a:noFill/>
        </p:spPr>
        <p:txBody>
          <a:bodyPr wrap="none" rtlCol="0">
            <a:spAutoFit/>
          </a:bodyPr>
          <a:lstStyle/>
          <a:p>
            <a:r>
              <a:rPr lang="en-US" sz="2800" dirty="0"/>
              <a:t>Flex Consumption (w/o Always Ready): $20.60</a:t>
            </a:r>
          </a:p>
        </p:txBody>
      </p:sp>
      <p:sp>
        <p:nvSpPr>
          <p:cNvPr id="6" name="Rectangle: Rounded Corners 5">
            <a:extLst>
              <a:ext uri="{FF2B5EF4-FFF2-40B4-BE49-F238E27FC236}">
                <a16:creationId xmlns:a16="http://schemas.microsoft.com/office/drawing/2014/main" id="{363D34AC-194A-6B52-CB2C-5E226F42946B}"/>
              </a:ext>
            </a:extLst>
          </p:cNvPr>
          <p:cNvSpPr/>
          <p:nvPr/>
        </p:nvSpPr>
        <p:spPr>
          <a:xfrm>
            <a:off x="2648239" y="1596137"/>
            <a:ext cx="6794096" cy="1228725"/>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Azure Function Scenario</a:t>
            </a:r>
          </a:p>
          <a:p>
            <a:pPr algn="ctr"/>
            <a:r>
              <a:rPr lang="en-US" sz="2400" dirty="0">
                <a:solidFill>
                  <a:schemeClr val="tx1"/>
                </a:solidFill>
              </a:rPr>
              <a:t>3 million executions per month; each execution using 512 MB and running for 1 second</a:t>
            </a:r>
          </a:p>
        </p:txBody>
      </p:sp>
      <p:pic>
        <p:nvPicPr>
          <p:cNvPr id="7" name="Content Placeholder 5">
            <a:extLst>
              <a:ext uri="{FF2B5EF4-FFF2-40B4-BE49-F238E27FC236}">
                <a16:creationId xmlns:a16="http://schemas.microsoft.com/office/drawing/2014/main" id="{1EB7E4FF-0537-0BE4-BC85-E1429F5184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77880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7488-77F7-E21E-827A-79AC08771B6B}"/>
              </a:ext>
            </a:extLst>
          </p:cNvPr>
          <p:cNvSpPr>
            <a:spLocks noGrp="1"/>
          </p:cNvSpPr>
          <p:nvPr>
            <p:ph type="title"/>
          </p:nvPr>
        </p:nvSpPr>
        <p:spPr/>
        <p:txBody>
          <a:bodyPr/>
          <a:lstStyle/>
          <a:p>
            <a:r>
              <a:rPr lang="en-US" dirty="0"/>
              <a:t>Pricing</a:t>
            </a:r>
          </a:p>
        </p:txBody>
      </p:sp>
      <p:sp>
        <p:nvSpPr>
          <p:cNvPr id="3" name="TextBox 2">
            <a:extLst>
              <a:ext uri="{FF2B5EF4-FFF2-40B4-BE49-F238E27FC236}">
                <a16:creationId xmlns:a16="http://schemas.microsoft.com/office/drawing/2014/main" id="{95B6CC6A-7A29-47CC-3FC7-A2B41AF5AB8B}"/>
              </a:ext>
            </a:extLst>
          </p:cNvPr>
          <p:cNvSpPr txBox="1"/>
          <p:nvPr/>
        </p:nvSpPr>
        <p:spPr>
          <a:xfrm>
            <a:off x="1504085" y="3426117"/>
            <a:ext cx="3321743" cy="523220"/>
          </a:xfrm>
          <a:prstGeom prst="rect">
            <a:avLst/>
          </a:prstGeom>
          <a:noFill/>
        </p:spPr>
        <p:txBody>
          <a:bodyPr wrap="none" rtlCol="0">
            <a:spAutoFit/>
          </a:bodyPr>
          <a:lstStyle/>
          <a:p>
            <a:r>
              <a:rPr lang="en-US" sz="2800" dirty="0"/>
              <a:t>Consumption: $18.00</a:t>
            </a:r>
          </a:p>
        </p:txBody>
      </p:sp>
      <p:sp>
        <p:nvSpPr>
          <p:cNvPr id="4" name="TextBox 3">
            <a:extLst>
              <a:ext uri="{FF2B5EF4-FFF2-40B4-BE49-F238E27FC236}">
                <a16:creationId xmlns:a16="http://schemas.microsoft.com/office/drawing/2014/main" id="{1DFBF546-A210-2D30-EC2F-203F0B9530C0}"/>
              </a:ext>
            </a:extLst>
          </p:cNvPr>
          <p:cNvSpPr txBox="1"/>
          <p:nvPr/>
        </p:nvSpPr>
        <p:spPr>
          <a:xfrm>
            <a:off x="7366173" y="3429000"/>
            <a:ext cx="2879378" cy="523220"/>
          </a:xfrm>
          <a:prstGeom prst="rect">
            <a:avLst/>
          </a:prstGeom>
          <a:noFill/>
        </p:spPr>
        <p:txBody>
          <a:bodyPr wrap="none" rtlCol="0">
            <a:spAutoFit/>
          </a:bodyPr>
          <a:lstStyle/>
          <a:p>
            <a:r>
              <a:rPr lang="en-US" sz="2800" dirty="0"/>
              <a:t>Premium: $155.27</a:t>
            </a:r>
          </a:p>
        </p:txBody>
      </p:sp>
      <p:sp>
        <p:nvSpPr>
          <p:cNvPr id="5" name="TextBox 4">
            <a:extLst>
              <a:ext uri="{FF2B5EF4-FFF2-40B4-BE49-F238E27FC236}">
                <a16:creationId xmlns:a16="http://schemas.microsoft.com/office/drawing/2014/main" id="{717B40D6-C7F3-082E-7F4E-48D74AB391ED}"/>
              </a:ext>
            </a:extLst>
          </p:cNvPr>
          <p:cNvSpPr txBox="1"/>
          <p:nvPr/>
        </p:nvSpPr>
        <p:spPr>
          <a:xfrm>
            <a:off x="2586584" y="4302744"/>
            <a:ext cx="6917406" cy="523220"/>
          </a:xfrm>
          <a:prstGeom prst="rect">
            <a:avLst/>
          </a:prstGeom>
          <a:noFill/>
        </p:spPr>
        <p:txBody>
          <a:bodyPr wrap="none" rtlCol="0">
            <a:spAutoFit/>
          </a:bodyPr>
          <a:lstStyle/>
          <a:p>
            <a:r>
              <a:rPr lang="en-US" sz="2800" dirty="0"/>
              <a:t>Flex Consumption (w/o Always Ready): $20.60</a:t>
            </a:r>
          </a:p>
        </p:txBody>
      </p:sp>
      <p:sp>
        <p:nvSpPr>
          <p:cNvPr id="6" name="TextBox 5">
            <a:extLst>
              <a:ext uri="{FF2B5EF4-FFF2-40B4-BE49-F238E27FC236}">
                <a16:creationId xmlns:a16="http://schemas.microsoft.com/office/drawing/2014/main" id="{532554E5-2FE9-F6EA-54F3-689623AC981C}"/>
              </a:ext>
            </a:extLst>
          </p:cNvPr>
          <p:cNvSpPr txBox="1"/>
          <p:nvPr/>
        </p:nvSpPr>
        <p:spPr>
          <a:xfrm>
            <a:off x="2552247" y="4971639"/>
            <a:ext cx="6986080" cy="523220"/>
          </a:xfrm>
          <a:prstGeom prst="rect">
            <a:avLst/>
          </a:prstGeom>
          <a:noFill/>
        </p:spPr>
        <p:txBody>
          <a:bodyPr wrap="none" rtlCol="0">
            <a:spAutoFit/>
          </a:bodyPr>
          <a:lstStyle/>
          <a:p>
            <a:r>
              <a:rPr lang="en-US" sz="2800" dirty="0"/>
              <a:t>Flex Consumption (with Always Ready): $33.70</a:t>
            </a:r>
          </a:p>
        </p:txBody>
      </p:sp>
      <p:sp>
        <p:nvSpPr>
          <p:cNvPr id="7" name="Rectangle: Rounded Corners 6">
            <a:extLst>
              <a:ext uri="{FF2B5EF4-FFF2-40B4-BE49-F238E27FC236}">
                <a16:creationId xmlns:a16="http://schemas.microsoft.com/office/drawing/2014/main" id="{C0AC4629-F2DB-97F9-350B-166AE9868F58}"/>
              </a:ext>
            </a:extLst>
          </p:cNvPr>
          <p:cNvSpPr/>
          <p:nvPr/>
        </p:nvSpPr>
        <p:spPr>
          <a:xfrm>
            <a:off x="2685011" y="1600200"/>
            <a:ext cx="6757324" cy="1562100"/>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Flex Consumption with Always Ready Scenario</a:t>
            </a:r>
          </a:p>
          <a:p>
            <a:pPr algn="ctr"/>
            <a:r>
              <a:rPr lang="en-US" sz="2400" dirty="0">
                <a:solidFill>
                  <a:schemeClr val="tx1"/>
                </a:solidFill>
              </a:rPr>
              <a:t>3 million executions per month; each execution using 512 MB and running for 1 second; 1% of executions performed while idle</a:t>
            </a:r>
          </a:p>
        </p:txBody>
      </p:sp>
      <p:pic>
        <p:nvPicPr>
          <p:cNvPr id="8" name="Content Placeholder 5">
            <a:extLst>
              <a:ext uri="{FF2B5EF4-FFF2-40B4-BE49-F238E27FC236}">
                <a16:creationId xmlns:a16="http://schemas.microsoft.com/office/drawing/2014/main" id="{EDAEC428-CA62-4443-8BF9-213C160A72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15600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0C9D3-5687-0FF3-51FC-81E5609E497A}"/>
              </a:ext>
            </a:extLst>
          </p:cNvPr>
          <p:cNvSpPr>
            <a:spLocks noGrp="1"/>
          </p:cNvSpPr>
          <p:nvPr>
            <p:ph type="title"/>
          </p:nvPr>
        </p:nvSpPr>
        <p:spPr/>
        <p:txBody>
          <a:bodyPr/>
          <a:lstStyle/>
          <a:p>
            <a:r>
              <a:rPr lang="en-US" dirty="0"/>
              <a:t>Pricing</a:t>
            </a:r>
          </a:p>
        </p:txBody>
      </p:sp>
      <p:sp>
        <p:nvSpPr>
          <p:cNvPr id="3" name="TextBox 2">
            <a:extLst>
              <a:ext uri="{FF2B5EF4-FFF2-40B4-BE49-F238E27FC236}">
                <a16:creationId xmlns:a16="http://schemas.microsoft.com/office/drawing/2014/main" id="{EF71B80B-D156-0F79-DDD4-C5F61C4A5E5D}"/>
              </a:ext>
            </a:extLst>
          </p:cNvPr>
          <p:cNvSpPr txBox="1"/>
          <p:nvPr/>
        </p:nvSpPr>
        <p:spPr>
          <a:xfrm>
            <a:off x="1504085" y="3426117"/>
            <a:ext cx="2884508" cy="523220"/>
          </a:xfrm>
          <a:prstGeom prst="rect">
            <a:avLst/>
          </a:prstGeom>
          <a:noFill/>
        </p:spPr>
        <p:txBody>
          <a:bodyPr wrap="none" rtlCol="0">
            <a:spAutoFit/>
          </a:bodyPr>
          <a:lstStyle/>
          <a:p>
            <a:r>
              <a:rPr lang="en-US" sz="2800" dirty="0"/>
              <a:t>Consumption: N/A</a:t>
            </a:r>
          </a:p>
        </p:txBody>
      </p:sp>
      <p:sp>
        <p:nvSpPr>
          <p:cNvPr id="4" name="TextBox 3">
            <a:extLst>
              <a:ext uri="{FF2B5EF4-FFF2-40B4-BE49-F238E27FC236}">
                <a16:creationId xmlns:a16="http://schemas.microsoft.com/office/drawing/2014/main" id="{BE4BB118-A5FC-660A-56D3-D4627AC5519D}"/>
              </a:ext>
            </a:extLst>
          </p:cNvPr>
          <p:cNvSpPr txBox="1"/>
          <p:nvPr/>
        </p:nvSpPr>
        <p:spPr>
          <a:xfrm>
            <a:off x="7366173" y="3429000"/>
            <a:ext cx="2879378" cy="523220"/>
          </a:xfrm>
          <a:prstGeom prst="rect">
            <a:avLst/>
          </a:prstGeom>
          <a:noFill/>
        </p:spPr>
        <p:txBody>
          <a:bodyPr wrap="none" rtlCol="0">
            <a:spAutoFit/>
          </a:bodyPr>
          <a:lstStyle/>
          <a:p>
            <a:r>
              <a:rPr lang="en-US" sz="2800" dirty="0"/>
              <a:t>Premium: $155.27</a:t>
            </a:r>
          </a:p>
        </p:txBody>
      </p:sp>
      <p:sp>
        <p:nvSpPr>
          <p:cNvPr id="5" name="TextBox 4">
            <a:extLst>
              <a:ext uri="{FF2B5EF4-FFF2-40B4-BE49-F238E27FC236}">
                <a16:creationId xmlns:a16="http://schemas.microsoft.com/office/drawing/2014/main" id="{8EE7B5F2-30B0-ECBA-C0C4-9D69064DE4BF}"/>
              </a:ext>
            </a:extLst>
          </p:cNvPr>
          <p:cNvSpPr txBox="1"/>
          <p:nvPr/>
        </p:nvSpPr>
        <p:spPr>
          <a:xfrm>
            <a:off x="4156586" y="4302744"/>
            <a:ext cx="3795591" cy="523220"/>
          </a:xfrm>
          <a:prstGeom prst="rect">
            <a:avLst/>
          </a:prstGeom>
          <a:noFill/>
        </p:spPr>
        <p:txBody>
          <a:bodyPr wrap="none" rtlCol="0">
            <a:spAutoFit/>
          </a:bodyPr>
          <a:lstStyle/>
          <a:p>
            <a:r>
              <a:rPr lang="en-US" sz="2800" dirty="0"/>
              <a:t>Flex Consumption: $4.16</a:t>
            </a:r>
          </a:p>
        </p:txBody>
      </p:sp>
      <p:sp>
        <p:nvSpPr>
          <p:cNvPr id="6" name="Rectangle: Rounded Corners 5">
            <a:extLst>
              <a:ext uri="{FF2B5EF4-FFF2-40B4-BE49-F238E27FC236}">
                <a16:creationId xmlns:a16="http://schemas.microsoft.com/office/drawing/2014/main" id="{9AE6C287-E820-B5E8-2184-18B495ABFBD1}"/>
              </a:ext>
            </a:extLst>
          </p:cNvPr>
          <p:cNvSpPr/>
          <p:nvPr/>
        </p:nvSpPr>
        <p:spPr>
          <a:xfrm>
            <a:off x="1946449" y="1600200"/>
            <a:ext cx="8197676" cy="1562100"/>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Actual Scenario</a:t>
            </a:r>
          </a:p>
          <a:p>
            <a:pPr algn="ctr"/>
            <a:r>
              <a:rPr lang="en-US" sz="2400" dirty="0">
                <a:solidFill>
                  <a:schemeClr val="tx1"/>
                </a:solidFill>
              </a:rPr>
              <a:t>434k executions per month; each execution using 2048 MB and running for 400 milliseconds; VNet connectivity needed no Always Ready (cold starts acceptable)</a:t>
            </a:r>
          </a:p>
        </p:txBody>
      </p:sp>
      <p:pic>
        <p:nvPicPr>
          <p:cNvPr id="7" name="Content Placeholder 5">
            <a:extLst>
              <a:ext uri="{FF2B5EF4-FFF2-40B4-BE49-F238E27FC236}">
                <a16:creationId xmlns:a16="http://schemas.microsoft.com/office/drawing/2014/main" id="{1932C386-B3AA-7AE4-C232-5BFD95D684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40221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7951-4C06-13E8-C705-6340BEF31339}"/>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4B83C4F8-6CCD-452F-4D3D-B8BEF95FCEEE}"/>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AC5500BE-7B06-83C4-3C38-720E71511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75143DE-C86C-364B-773E-FC6FED50714A}"/>
              </a:ext>
            </a:extLst>
          </p:cNvPr>
          <p:cNvSpPr/>
          <p:nvPr/>
        </p:nvSpPr>
        <p:spPr>
          <a:xfrm>
            <a:off x="8221714" y="2179527"/>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Serverless</a:t>
            </a:r>
            <a:endParaRPr lang="en-US" sz="2400" dirty="0"/>
          </a:p>
        </p:txBody>
      </p:sp>
      <p:sp>
        <p:nvSpPr>
          <p:cNvPr id="5" name="Rectangle: Rounded Corners 4">
            <a:extLst>
              <a:ext uri="{FF2B5EF4-FFF2-40B4-BE49-F238E27FC236}">
                <a16:creationId xmlns:a16="http://schemas.microsoft.com/office/drawing/2014/main" id="{8B239D6B-5397-5777-D5EC-E43874D47311}"/>
              </a:ext>
            </a:extLst>
          </p:cNvPr>
          <p:cNvSpPr/>
          <p:nvPr/>
        </p:nvSpPr>
        <p:spPr>
          <a:xfrm>
            <a:off x="8221714" y="2179526"/>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FaaS</a:t>
            </a:r>
          </a:p>
          <a:p>
            <a:pPr algn="ctr"/>
            <a:r>
              <a:rPr lang="en-US" sz="2400" dirty="0"/>
              <a:t>Function as a Service</a:t>
            </a:r>
          </a:p>
        </p:txBody>
      </p:sp>
      <p:sp>
        <p:nvSpPr>
          <p:cNvPr id="2" name="Title 1">
            <a:extLst>
              <a:ext uri="{FF2B5EF4-FFF2-40B4-BE49-F238E27FC236}">
                <a16:creationId xmlns:a16="http://schemas.microsoft.com/office/drawing/2014/main" id="{24C8B036-257F-CC98-AC83-2DC506819113}"/>
              </a:ext>
            </a:extLst>
          </p:cNvPr>
          <p:cNvSpPr>
            <a:spLocks noGrp="1"/>
          </p:cNvSpPr>
          <p:nvPr>
            <p:ph type="title"/>
          </p:nvPr>
        </p:nvSpPr>
        <p:spPr/>
        <p:txBody>
          <a:bodyPr/>
          <a:lstStyle/>
          <a:p>
            <a:r>
              <a:rPr lang="en-US" dirty="0"/>
              <a:t>What is Serverless Computing</a:t>
            </a:r>
          </a:p>
        </p:txBody>
      </p:sp>
      <p:sp>
        <p:nvSpPr>
          <p:cNvPr id="3" name="Rectangle: Rounded Corners 2">
            <a:extLst>
              <a:ext uri="{FF2B5EF4-FFF2-40B4-BE49-F238E27FC236}">
                <a16:creationId xmlns:a16="http://schemas.microsoft.com/office/drawing/2014/main" id="{E41D9E8C-B2F5-FF21-EC65-6F7E88069DE6}"/>
              </a:ext>
            </a:extLst>
          </p:cNvPr>
          <p:cNvSpPr/>
          <p:nvPr/>
        </p:nvSpPr>
        <p:spPr>
          <a:xfrm>
            <a:off x="237530" y="217952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0" b="1" dirty="0"/>
              <a:t>IaaS</a:t>
            </a:r>
            <a:endParaRPr lang="en-US" b="1" dirty="0"/>
          </a:p>
          <a:p>
            <a:pPr algn="ctr"/>
            <a:r>
              <a:rPr lang="en-US" sz="2400" dirty="0"/>
              <a:t>Infrastructure as a Service</a:t>
            </a:r>
          </a:p>
        </p:txBody>
      </p:sp>
      <p:sp>
        <p:nvSpPr>
          <p:cNvPr id="4" name="Rectangle: Rounded Corners 3">
            <a:extLst>
              <a:ext uri="{FF2B5EF4-FFF2-40B4-BE49-F238E27FC236}">
                <a16:creationId xmlns:a16="http://schemas.microsoft.com/office/drawing/2014/main" id="{4A5FC595-434A-CCDF-1BB9-B95D1423C7D3}"/>
              </a:ext>
            </a:extLst>
          </p:cNvPr>
          <p:cNvSpPr/>
          <p:nvPr/>
        </p:nvSpPr>
        <p:spPr>
          <a:xfrm>
            <a:off x="4229622" y="217952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PaaS</a:t>
            </a:r>
          </a:p>
          <a:p>
            <a:pPr algn="ctr"/>
            <a:r>
              <a:rPr lang="en-US" sz="2400" dirty="0"/>
              <a:t>Platform as a Service</a:t>
            </a:r>
          </a:p>
        </p:txBody>
      </p:sp>
    </p:spTree>
    <p:extLst>
      <p:ext uri="{BB962C8B-B14F-4D97-AF65-F5344CB8AC3E}">
        <p14:creationId xmlns:p14="http://schemas.microsoft.com/office/powerpoint/2010/main" val="187512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grpId="2" nodeType="withEffect">
                                  <p:stCondLst>
                                    <p:cond delay="0"/>
                                  </p:stCondLst>
                                  <p:childTnLst>
                                    <p:animMotion origin="layout" path="M -3.75E-6 5.55112E-17 L -0.32734 0.00093 " pathEditMode="relative" rAng="0" ptsTypes="AA">
                                      <p:cBhvr>
                                        <p:cTn id="18" dur="2000" fill="hold"/>
                                        <p:tgtEl>
                                          <p:spTgt spid="6"/>
                                        </p:tgtEl>
                                        <p:attrNameLst>
                                          <p:attrName>ppt_x</p:attrName>
                                          <p:attrName>ppt_y</p:attrName>
                                        </p:attrNameLst>
                                      </p:cBhvr>
                                      <p:rCtr x="-16367" y="46"/>
                                    </p:animMotion>
                                  </p:childTnLst>
                                </p:cTn>
                              </p:par>
                              <p:par>
                                <p:cTn id="19" presetID="6" presetClass="emph" presetSubtype="0" fill="hold" grpId="1" nodeType="withEffect">
                                  <p:stCondLst>
                                    <p:cond delay="250"/>
                                  </p:stCondLst>
                                  <p:childTnLst>
                                    <p:animScale>
                                      <p:cBhvr>
                                        <p:cTn id="20"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5" grpId="0" animBg="1"/>
      <p:bldP spid="3" grpId="0" animBg="1"/>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Recap</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6" name="TextBox 5">
            <a:extLst>
              <a:ext uri="{FF2B5EF4-FFF2-40B4-BE49-F238E27FC236}">
                <a16:creationId xmlns:a16="http://schemas.microsoft.com/office/drawing/2014/main" id="{092E777C-85A5-C56B-1C5E-EAB0D727D341}"/>
              </a:ext>
            </a:extLst>
          </p:cNvPr>
          <p:cNvSpPr txBox="1"/>
          <p:nvPr/>
        </p:nvSpPr>
        <p:spPr>
          <a:xfrm>
            <a:off x="4853736" y="1655161"/>
            <a:ext cx="5918608"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Introduction to Serverless Computing</a:t>
            </a:r>
          </a:p>
          <a:p>
            <a:pPr marL="285750" indent="-285750">
              <a:buFont typeface="Arial" panose="020B0604020202020204" pitchFamily="34" charset="0"/>
              <a:buChar char="•"/>
            </a:pPr>
            <a:r>
              <a:rPr lang="en-US" sz="2800" dirty="0"/>
              <a:t>Serverless Architecture Styles</a:t>
            </a:r>
          </a:p>
          <a:p>
            <a:pPr marL="285750" indent="-285750">
              <a:buFont typeface="Arial" panose="020B0604020202020204" pitchFamily="34" charset="0"/>
              <a:buChar char="•"/>
            </a:pPr>
            <a:r>
              <a:rPr lang="en-US" sz="2800" dirty="0"/>
              <a:t>Cloud Design Patterns</a:t>
            </a:r>
          </a:p>
          <a:p>
            <a:pPr marL="285750" indent="-285750">
              <a:buFont typeface="Arial" panose="020B0604020202020204" pitchFamily="34" charset="0"/>
              <a:buChar char="•"/>
            </a:pPr>
            <a:r>
              <a:rPr lang="en-US" sz="2800" dirty="0"/>
              <a:t>Software Design Patterns</a:t>
            </a:r>
          </a:p>
        </p:txBody>
      </p:sp>
    </p:spTree>
    <p:extLst>
      <p:ext uri="{BB962C8B-B14F-4D97-AF65-F5344CB8AC3E}">
        <p14:creationId xmlns:p14="http://schemas.microsoft.com/office/powerpoint/2010/main" val="13530938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Agenda</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4" name="Rectangle: Rounded Corners 3">
            <a:extLst>
              <a:ext uri="{FF2B5EF4-FFF2-40B4-BE49-F238E27FC236}">
                <a16:creationId xmlns:a16="http://schemas.microsoft.com/office/drawing/2014/main" id="{48497F9D-8347-1FDA-95F2-B608435237C0}"/>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Azure Services Offerings</a:t>
            </a:r>
            <a:endParaRPr lang="en-US" sz="4400" dirty="0"/>
          </a:p>
        </p:txBody>
      </p:sp>
      <p:pic>
        <p:nvPicPr>
          <p:cNvPr id="12" name="Graphic 11">
            <a:extLst>
              <a:ext uri="{FF2B5EF4-FFF2-40B4-BE49-F238E27FC236}">
                <a16:creationId xmlns:a16="http://schemas.microsoft.com/office/drawing/2014/main" id="{BEEA0271-61AF-10A7-0818-E7B3527562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566096" y="281252"/>
            <a:ext cx="1043992" cy="1043992"/>
          </a:xfrm>
          <a:prstGeom prst="rect">
            <a:avLst/>
          </a:prstGeom>
        </p:spPr>
      </p:pic>
      <p:pic>
        <p:nvPicPr>
          <p:cNvPr id="13" name="Graphic 12">
            <a:extLst>
              <a:ext uri="{FF2B5EF4-FFF2-40B4-BE49-F238E27FC236}">
                <a16:creationId xmlns:a16="http://schemas.microsoft.com/office/drawing/2014/main" id="{521D7FDB-2375-74EC-F517-536506987E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269951" y="250815"/>
            <a:ext cx="1104866" cy="1104866"/>
          </a:xfrm>
          <a:prstGeom prst="rect">
            <a:avLst/>
          </a:prstGeom>
        </p:spPr>
      </p:pic>
      <p:pic>
        <p:nvPicPr>
          <p:cNvPr id="14" name="Graphic 13">
            <a:extLst>
              <a:ext uri="{FF2B5EF4-FFF2-40B4-BE49-F238E27FC236}">
                <a16:creationId xmlns:a16="http://schemas.microsoft.com/office/drawing/2014/main" id="{C330DF6F-578F-F26E-7BE6-1437C049F6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269950" y="1450338"/>
            <a:ext cx="1043992" cy="1043992"/>
          </a:xfrm>
          <a:prstGeom prst="rect">
            <a:avLst/>
          </a:prstGeom>
        </p:spPr>
      </p:pic>
      <p:pic>
        <p:nvPicPr>
          <p:cNvPr id="15" name="Graphic 14">
            <a:extLst>
              <a:ext uri="{FF2B5EF4-FFF2-40B4-BE49-F238E27FC236}">
                <a16:creationId xmlns:a16="http://schemas.microsoft.com/office/drawing/2014/main" id="{7E0A7817-2BD1-4578-A7FE-111DF8D3BA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505221" y="1450338"/>
            <a:ext cx="1043992" cy="1043992"/>
          </a:xfrm>
          <a:prstGeom prst="rect">
            <a:avLst/>
          </a:prstGeom>
        </p:spPr>
      </p:pic>
      <p:pic>
        <p:nvPicPr>
          <p:cNvPr id="16" name="Graphic 15">
            <a:extLst>
              <a:ext uri="{FF2B5EF4-FFF2-40B4-BE49-F238E27FC236}">
                <a16:creationId xmlns:a16="http://schemas.microsoft.com/office/drawing/2014/main" id="{02A07430-FF6C-DBC6-4340-CB9219EB3E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740492" y="1450338"/>
            <a:ext cx="1043992" cy="1043992"/>
          </a:xfrm>
          <a:prstGeom prst="rect">
            <a:avLst/>
          </a:prstGeom>
        </p:spPr>
      </p:pic>
      <p:pic>
        <p:nvPicPr>
          <p:cNvPr id="26" name="Graphic 25">
            <a:extLst>
              <a:ext uri="{FF2B5EF4-FFF2-40B4-BE49-F238E27FC236}">
                <a16:creationId xmlns:a16="http://schemas.microsoft.com/office/drawing/2014/main" id="{4D0095AE-AAE8-07C8-26DC-056232F333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30825" y="2488216"/>
            <a:ext cx="1043992" cy="1043992"/>
          </a:xfrm>
          <a:prstGeom prst="rect">
            <a:avLst/>
          </a:prstGeom>
        </p:spPr>
      </p:pic>
      <p:pic>
        <p:nvPicPr>
          <p:cNvPr id="27" name="Graphic 26">
            <a:extLst>
              <a:ext uri="{FF2B5EF4-FFF2-40B4-BE49-F238E27FC236}">
                <a16:creationId xmlns:a16="http://schemas.microsoft.com/office/drawing/2014/main" id="{2D32295A-8783-9335-4998-6CBC594D07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66096" y="2494330"/>
            <a:ext cx="1043992" cy="1043992"/>
          </a:xfrm>
          <a:prstGeom prst="rect">
            <a:avLst/>
          </a:prstGeom>
        </p:spPr>
      </p:pic>
      <p:pic>
        <p:nvPicPr>
          <p:cNvPr id="28" name="Graphic 27">
            <a:extLst>
              <a:ext uri="{FF2B5EF4-FFF2-40B4-BE49-F238E27FC236}">
                <a16:creationId xmlns:a16="http://schemas.microsoft.com/office/drawing/2014/main" id="{E79D7817-2581-BD53-5E1D-5F806FC0A9C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740493" y="2563102"/>
            <a:ext cx="1043991" cy="1043991"/>
          </a:xfrm>
          <a:prstGeom prst="rect">
            <a:avLst/>
          </a:prstGeom>
        </p:spPr>
      </p:pic>
      <p:pic>
        <p:nvPicPr>
          <p:cNvPr id="29" name="Graphic 28">
            <a:extLst>
              <a:ext uri="{FF2B5EF4-FFF2-40B4-BE49-F238E27FC236}">
                <a16:creationId xmlns:a16="http://schemas.microsoft.com/office/drawing/2014/main" id="{1A67FDE5-CAD5-42B4-6740-6D70BCE5A82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69950" y="3675866"/>
            <a:ext cx="1043991" cy="1043991"/>
          </a:xfrm>
          <a:prstGeom prst="rect">
            <a:avLst/>
          </a:prstGeom>
        </p:spPr>
      </p:pic>
      <p:pic>
        <p:nvPicPr>
          <p:cNvPr id="17" name="Graphic 16">
            <a:extLst>
              <a:ext uri="{FF2B5EF4-FFF2-40B4-BE49-F238E27FC236}">
                <a16:creationId xmlns:a16="http://schemas.microsoft.com/office/drawing/2014/main" id="{3CFECFD7-4425-9380-9C9F-270FA16C94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05221" y="3675865"/>
            <a:ext cx="1043992" cy="1043992"/>
          </a:xfrm>
          <a:prstGeom prst="rect">
            <a:avLst/>
          </a:prstGeom>
        </p:spPr>
      </p:pic>
      <p:pic>
        <p:nvPicPr>
          <p:cNvPr id="18" name="Graphic 17">
            <a:extLst>
              <a:ext uri="{FF2B5EF4-FFF2-40B4-BE49-F238E27FC236}">
                <a16:creationId xmlns:a16="http://schemas.microsoft.com/office/drawing/2014/main" id="{6E8378BA-78CE-3D3B-D5DF-C61ACD9E602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40492" y="3675866"/>
            <a:ext cx="1043991" cy="1043991"/>
          </a:xfrm>
          <a:prstGeom prst="rect">
            <a:avLst/>
          </a:prstGeom>
        </p:spPr>
      </p:pic>
      <p:pic>
        <p:nvPicPr>
          <p:cNvPr id="19" name="Graphic 18">
            <a:extLst>
              <a:ext uri="{FF2B5EF4-FFF2-40B4-BE49-F238E27FC236}">
                <a16:creationId xmlns:a16="http://schemas.microsoft.com/office/drawing/2014/main" id="{E9C99F7E-7024-A13B-D58C-0F6266856A7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9505218" y="4788628"/>
            <a:ext cx="1043992" cy="1043992"/>
          </a:xfrm>
          <a:prstGeom prst="rect">
            <a:avLst/>
          </a:prstGeom>
        </p:spPr>
      </p:pic>
      <p:pic>
        <p:nvPicPr>
          <p:cNvPr id="20" name="Graphic 19">
            <a:extLst>
              <a:ext uri="{FF2B5EF4-FFF2-40B4-BE49-F238E27FC236}">
                <a16:creationId xmlns:a16="http://schemas.microsoft.com/office/drawing/2014/main" id="{D8259C21-3BE2-DBB6-853E-01F26674EB9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10740491" y="4788628"/>
            <a:ext cx="1043992" cy="1043992"/>
          </a:xfrm>
          <a:prstGeom prst="rect">
            <a:avLst/>
          </a:prstGeom>
        </p:spPr>
      </p:pic>
      <p:pic>
        <p:nvPicPr>
          <p:cNvPr id="7" name="Graphic 6">
            <a:extLst>
              <a:ext uri="{FF2B5EF4-FFF2-40B4-BE49-F238E27FC236}">
                <a16:creationId xmlns:a16="http://schemas.microsoft.com/office/drawing/2014/main" id="{6A9BFD42-9A72-5C4B-77D9-5DCA07F4CD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801367" y="311689"/>
            <a:ext cx="1043992" cy="1043992"/>
          </a:xfrm>
          <a:prstGeom prst="rect">
            <a:avLst/>
          </a:prstGeom>
        </p:spPr>
      </p:pic>
      <p:grpSp>
        <p:nvGrpSpPr>
          <p:cNvPr id="31" name="Group 30">
            <a:extLst>
              <a:ext uri="{FF2B5EF4-FFF2-40B4-BE49-F238E27FC236}">
                <a16:creationId xmlns:a16="http://schemas.microsoft.com/office/drawing/2014/main" id="{5A1C34C9-251C-9C3C-7814-C18BA61A39F2}"/>
              </a:ext>
            </a:extLst>
          </p:cNvPr>
          <p:cNvGrpSpPr/>
          <p:nvPr/>
        </p:nvGrpSpPr>
        <p:grpSpPr>
          <a:xfrm>
            <a:off x="8292409" y="4862771"/>
            <a:ext cx="999072" cy="895705"/>
            <a:chOff x="2519579" y="4014435"/>
            <a:chExt cx="999072" cy="895705"/>
          </a:xfrm>
        </p:grpSpPr>
        <p:pic>
          <p:nvPicPr>
            <p:cNvPr id="22" name="Graphic 21">
              <a:extLst>
                <a:ext uri="{FF2B5EF4-FFF2-40B4-BE49-F238E27FC236}">
                  <a16:creationId xmlns:a16="http://schemas.microsoft.com/office/drawing/2014/main" id="{937A86F7-9E64-D7BB-2124-195490ECBDE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3028950" y="4014435"/>
              <a:ext cx="489701" cy="489701"/>
            </a:xfrm>
            <a:prstGeom prst="rect">
              <a:avLst/>
            </a:prstGeom>
          </p:spPr>
        </p:pic>
        <p:pic>
          <p:nvPicPr>
            <p:cNvPr id="21" name="Graphic 20">
              <a:extLst>
                <a:ext uri="{FF2B5EF4-FFF2-40B4-BE49-F238E27FC236}">
                  <a16:creationId xmlns:a16="http://schemas.microsoft.com/office/drawing/2014/main" id="{2BC43683-0DA9-F42D-5F0D-29B797E345B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519580" y="4014435"/>
              <a:ext cx="485557" cy="485557"/>
            </a:xfrm>
            <a:prstGeom prst="rect">
              <a:avLst/>
            </a:prstGeom>
          </p:spPr>
        </p:pic>
        <p:pic>
          <p:nvPicPr>
            <p:cNvPr id="23" name="Graphic 22">
              <a:extLst>
                <a:ext uri="{FF2B5EF4-FFF2-40B4-BE49-F238E27FC236}">
                  <a16:creationId xmlns:a16="http://schemas.microsoft.com/office/drawing/2014/main" id="{0C6E417F-877B-4B9F-B024-F18D65C5D92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519579" y="4424582"/>
              <a:ext cx="485558" cy="485558"/>
            </a:xfrm>
            <a:prstGeom prst="rect">
              <a:avLst/>
            </a:prstGeom>
          </p:spPr>
        </p:pic>
        <p:pic>
          <p:nvPicPr>
            <p:cNvPr id="25" name="Graphic 24">
              <a:extLst>
                <a:ext uri="{FF2B5EF4-FFF2-40B4-BE49-F238E27FC236}">
                  <a16:creationId xmlns:a16="http://schemas.microsoft.com/office/drawing/2014/main" id="{BF88B13A-57D6-9EA4-EEE1-7C886F093E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033093" y="4419818"/>
              <a:ext cx="485558" cy="485558"/>
            </a:xfrm>
            <a:prstGeom prst="rect">
              <a:avLst/>
            </a:prstGeom>
          </p:spPr>
        </p:pic>
      </p:grpSp>
      <p:sp>
        <p:nvSpPr>
          <p:cNvPr id="32" name="TextBox 31">
            <a:extLst>
              <a:ext uri="{FF2B5EF4-FFF2-40B4-BE49-F238E27FC236}">
                <a16:creationId xmlns:a16="http://schemas.microsoft.com/office/drawing/2014/main" id="{A19737C3-C9B6-3EAD-20AA-C6C12DEFC6BC}"/>
              </a:ext>
            </a:extLst>
          </p:cNvPr>
          <p:cNvSpPr txBox="1"/>
          <p:nvPr/>
        </p:nvSpPr>
        <p:spPr>
          <a:xfrm>
            <a:off x="2741898" y="3573348"/>
            <a:ext cx="4800801"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t>Compute</a:t>
            </a:r>
          </a:p>
          <a:p>
            <a:pPr marL="285750" indent="-285750">
              <a:buFont typeface="Arial" panose="020B0604020202020204" pitchFamily="34" charset="0"/>
              <a:buChar char="•"/>
            </a:pPr>
            <a:r>
              <a:rPr lang="en-US" sz="2800" dirty="0"/>
              <a:t>Workflow and Integration</a:t>
            </a:r>
          </a:p>
          <a:p>
            <a:pPr marL="285750" indent="-285750">
              <a:buFont typeface="Arial" panose="020B0604020202020204" pitchFamily="34" charset="0"/>
              <a:buChar char="•"/>
            </a:pPr>
            <a:r>
              <a:rPr lang="en-US" sz="2800" dirty="0"/>
              <a:t>Data Processing and Analytics</a:t>
            </a:r>
          </a:p>
          <a:p>
            <a:pPr marL="285750" indent="-285750">
              <a:buFont typeface="Arial" panose="020B0604020202020204" pitchFamily="34" charset="0"/>
              <a:buChar char="•"/>
            </a:pPr>
            <a:r>
              <a:rPr lang="en-US" sz="2800" dirty="0"/>
              <a:t>Messaging</a:t>
            </a:r>
          </a:p>
          <a:p>
            <a:pPr marL="285750" indent="-285750">
              <a:buFont typeface="Arial" panose="020B0604020202020204" pitchFamily="34" charset="0"/>
              <a:buChar char="•"/>
            </a:pPr>
            <a:r>
              <a:rPr lang="en-US" sz="2800" dirty="0"/>
              <a:t>Data Storage</a:t>
            </a:r>
          </a:p>
        </p:txBody>
      </p:sp>
    </p:spTree>
    <p:extLst>
      <p:ext uri="{BB962C8B-B14F-4D97-AF65-F5344CB8AC3E}">
        <p14:creationId xmlns:p14="http://schemas.microsoft.com/office/powerpoint/2010/main" val="160383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Agenda</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4" name="Rectangle: Rounded Corners 3">
            <a:extLst>
              <a:ext uri="{FF2B5EF4-FFF2-40B4-BE49-F238E27FC236}">
                <a16:creationId xmlns:a16="http://schemas.microsoft.com/office/drawing/2014/main" id="{48497F9D-8347-1FDA-95F2-B608435237C0}"/>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Azure Services Offerings</a:t>
            </a:r>
            <a:endParaRPr lang="en-US" sz="4400" dirty="0"/>
          </a:p>
        </p:txBody>
      </p:sp>
      <p:sp>
        <p:nvSpPr>
          <p:cNvPr id="5" name="Rectangle: Rounded Corners 4">
            <a:extLst>
              <a:ext uri="{FF2B5EF4-FFF2-40B4-BE49-F238E27FC236}">
                <a16:creationId xmlns:a16="http://schemas.microsoft.com/office/drawing/2014/main" id="{FEDA64A0-0A85-DF2E-EB28-5146BCE6B538}"/>
              </a:ext>
            </a:extLst>
          </p:cNvPr>
          <p:cNvSpPr/>
          <p:nvPr/>
        </p:nvSpPr>
        <p:spPr>
          <a:xfrm>
            <a:off x="8221714" y="1742648"/>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What’s New and Coming</a:t>
            </a:r>
            <a:endParaRPr lang="en-US" sz="1600" dirty="0"/>
          </a:p>
        </p:txBody>
      </p:sp>
      <p:sp>
        <p:nvSpPr>
          <p:cNvPr id="8" name="TextBox 7">
            <a:extLst>
              <a:ext uri="{FF2B5EF4-FFF2-40B4-BE49-F238E27FC236}">
                <a16:creationId xmlns:a16="http://schemas.microsoft.com/office/drawing/2014/main" id="{15330D67-5090-5F98-9388-CB71272486FE}"/>
              </a:ext>
            </a:extLst>
          </p:cNvPr>
          <p:cNvSpPr txBox="1"/>
          <p:nvPr/>
        </p:nvSpPr>
        <p:spPr>
          <a:xfrm>
            <a:off x="2503927" y="4053840"/>
            <a:ext cx="6500562"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Azure Functions on Azure Container Apps</a:t>
            </a:r>
          </a:p>
          <a:p>
            <a:pPr marL="285750" indent="-285750">
              <a:buFont typeface="Arial" panose="020B0604020202020204" pitchFamily="34" charset="0"/>
              <a:buChar char="•"/>
            </a:pPr>
            <a:r>
              <a:rPr lang="en-US" sz="2800" dirty="0"/>
              <a:t>.NET Aspire</a:t>
            </a:r>
          </a:p>
          <a:p>
            <a:pPr marL="285750" indent="-285750">
              <a:buFont typeface="Arial" panose="020B0604020202020204" pitchFamily="34" charset="0"/>
              <a:buChar char="•"/>
            </a:pPr>
            <a:r>
              <a:rPr lang="en-US" sz="2800" dirty="0"/>
              <a:t>Azure Functions Flex Consumption</a:t>
            </a:r>
          </a:p>
        </p:txBody>
      </p:sp>
    </p:spTree>
    <p:extLst>
      <p:ext uri="{BB962C8B-B14F-4D97-AF65-F5344CB8AC3E}">
        <p14:creationId xmlns:p14="http://schemas.microsoft.com/office/powerpoint/2010/main" val="327726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705B-81CB-2CC3-BE93-EEEF5527B2C4}"/>
              </a:ext>
            </a:extLst>
          </p:cNvPr>
          <p:cNvSpPr>
            <a:spLocks noGrp="1"/>
          </p:cNvSpPr>
          <p:nvPr>
            <p:ph type="title"/>
          </p:nvPr>
        </p:nvSpPr>
        <p:spPr/>
        <p:txBody>
          <a:bodyPr/>
          <a:lstStyle/>
          <a:p>
            <a:r>
              <a:rPr lang="en-US" dirty="0"/>
              <a:t>Thank You</a:t>
            </a:r>
          </a:p>
        </p:txBody>
      </p:sp>
      <p:pic>
        <p:nvPicPr>
          <p:cNvPr id="6" name="Graphic 5">
            <a:extLst>
              <a:ext uri="{FF2B5EF4-FFF2-40B4-BE49-F238E27FC236}">
                <a16:creationId xmlns:a16="http://schemas.microsoft.com/office/drawing/2014/main" id="{F4B350C3-5DE2-F00B-81E4-DD0217E406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789" y="1349052"/>
            <a:ext cx="787958" cy="787958"/>
          </a:xfrm>
          <a:prstGeom prst="rect">
            <a:avLst/>
          </a:prstGeom>
        </p:spPr>
      </p:pic>
      <p:sp>
        <p:nvSpPr>
          <p:cNvPr id="7" name="TextBox 6">
            <a:extLst>
              <a:ext uri="{FF2B5EF4-FFF2-40B4-BE49-F238E27FC236}">
                <a16:creationId xmlns:a16="http://schemas.microsoft.com/office/drawing/2014/main" id="{580E86B0-078F-FDE6-914A-D8A25B016E47}"/>
              </a:ext>
            </a:extLst>
          </p:cNvPr>
          <p:cNvSpPr txBox="1"/>
          <p:nvPr/>
        </p:nvSpPr>
        <p:spPr>
          <a:xfrm>
            <a:off x="1316337" y="1389088"/>
            <a:ext cx="6054799" cy="707886"/>
          </a:xfrm>
          <a:prstGeom prst="rect">
            <a:avLst/>
          </a:prstGeom>
          <a:noFill/>
        </p:spPr>
        <p:txBody>
          <a:bodyPr wrap="none" rtlCol="0">
            <a:spAutoFit/>
          </a:bodyPr>
          <a:lstStyle/>
          <a:p>
            <a:r>
              <a:rPr lang="en-US" sz="4000" dirty="0"/>
              <a:t>chadgreen@chadgreen.com</a:t>
            </a:r>
          </a:p>
        </p:txBody>
      </p:sp>
      <p:pic>
        <p:nvPicPr>
          <p:cNvPr id="10" name="Graphic 9">
            <a:extLst>
              <a:ext uri="{FF2B5EF4-FFF2-40B4-BE49-F238E27FC236}">
                <a16:creationId xmlns:a16="http://schemas.microsoft.com/office/drawing/2014/main" id="{23A10B72-056D-E73E-96AD-159E1847C8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789" y="2280636"/>
            <a:ext cx="787958" cy="787958"/>
          </a:xfrm>
          <a:prstGeom prst="rect">
            <a:avLst/>
          </a:prstGeom>
        </p:spPr>
      </p:pic>
      <p:pic>
        <p:nvPicPr>
          <p:cNvPr id="18" name="Graphic 17">
            <a:extLst>
              <a:ext uri="{FF2B5EF4-FFF2-40B4-BE49-F238E27FC236}">
                <a16:creationId xmlns:a16="http://schemas.microsoft.com/office/drawing/2014/main" id="{ADCF3E3F-056D-FC46-462A-57900FD36A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789" y="3212220"/>
            <a:ext cx="787958" cy="787958"/>
          </a:xfrm>
          <a:prstGeom prst="rect">
            <a:avLst/>
          </a:prstGeom>
        </p:spPr>
      </p:pic>
      <p:pic>
        <p:nvPicPr>
          <p:cNvPr id="20" name="Graphic 19">
            <a:extLst>
              <a:ext uri="{FF2B5EF4-FFF2-40B4-BE49-F238E27FC236}">
                <a16:creationId xmlns:a16="http://schemas.microsoft.com/office/drawing/2014/main" id="{779AAA71-C1E0-23DB-1FD6-1BC9FF85C5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789" y="4143804"/>
            <a:ext cx="787958" cy="787958"/>
          </a:xfrm>
          <a:prstGeom prst="rect">
            <a:avLst/>
          </a:prstGeom>
        </p:spPr>
      </p:pic>
      <p:pic>
        <p:nvPicPr>
          <p:cNvPr id="24" name="Graphic 23">
            <a:extLst>
              <a:ext uri="{FF2B5EF4-FFF2-40B4-BE49-F238E27FC236}">
                <a16:creationId xmlns:a16="http://schemas.microsoft.com/office/drawing/2014/main" id="{7CCE2E85-87E5-BC65-14EF-6D7C464996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3036" y="5075388"/>
            <a:ext cx="689463" cy="787958"/>
          </a:xfrm>
          <a:prstGeom prst="rect">
            <a:avLst/>
          </a:prstGeom>
        </p:spPr>
      </p:pic>
      <p:sp>
        <p:nvSpPr>
          <p:cNvPr id="25" name="TextBox 24">
            <a:extLst>
              <a:ext uri="{FF2B5EF4-FFF2-40B4-BE49-F238E27FC236}">
                <a16:creationId xmlns:a16="http://schemas.microsoft.com/office/drawing/2014/main" id="{2722AB33-62D0-7207-6BC9-C6DCC3A25153}"/>
              </a:ext>
            </a:extLst>
          </p:cNvPr>
          <p:cNvSpPr txBox="1"/>
          <p:nvPr/>
        </p:nvSpPr>
        <p:spPr>
          <a:xfrm>
            <a:off x="1316337" y="2280636"/>
            <a:ext cx="3246402" cy="707886"/>
          </a:xfrm>
          <a:prstGeom prst="rect">
            <a:avLst/>
          </a:prstGeom>
          <a:noFill/>
        </p:spPr>
        <p:txBody>
          <a:bodyPr wrap="none" rtlCol="0">
            <a:spAutoFit/>
          </a:bodyPr>
          <a:lstStyle/>
          <a:p>
            <a:r>
              <a:rPr lang="en-US" sz="4000" dirty="0"/>
              <a:t>TaleLearnCode</a:t>
            </a:r>
          </a:p>
        </p:txBody>
      </p:sp>
      <p:sp>
        <p:nvSpPr>
          <p:cNvPr id="26" name="TextBox 25">
            <a:extLst>
              <a:ext uri="{FF2B5EF4-FFF2-40B4-BE49-F238E27FC236}">
                <a16:creationId xmlns:a16="http://schemas.microsoft.com/office/drawing/2014/main" id="{5A00EC04-1C09-B869-123B-F98C801233B3}"/>
              </a:ext>
            </a:extLst>
          </p:cNvPr>
          <p:cNvSpPr txBox="1"/>
          <p:nvPr/>
        </p:nvSpPr>
        <p:spPr>
          <a:xfrm>
            <a:off x="1316337" y="3299242"/>
            <a:ext cx="3541611" cy="707886"/>
          </a:xfrm>
          <a:prstGeom prst="rect">
            <a:avLst/>
          </a:prstGeom>
          <a:noFill/>
        </p:spPr>
        <p:txBody>
          <a:bodyPr wrap="none" rtlCol="0">
            <a:spAutoFit/>
          </a:bodyPr>
          <a:lstStyle/>
          <a:p>
            <a:r>
              <a:rPr lang="en-US" sz="4000" dirty="0"/>
              <a:t>ChadGreen.com</a:t>
            </a:r>
          </a:p>
        </p:txBody>
      </p:sp>
      <p:sp>
        <p:nvSpPr>
          <p:cNvPr id="27" name="TextBox 26">
            <a:extLst>
              <a:ext uri="{FF2B5EF4-FFF2-40B4-BE49-F238E27FC236}">
                <a16:creationId xmlns:a16="http://schemas.microsoft.com/office/drawing/2014/main" id="{30210017-BAFC-5F0C-CCBB-6E75805133AD}"/>
              </a:ext>
            </a:extLst>
          </p:cNvPr>
          <p:cNvSpPr txBox="1"/>
          <p:nvPr/>
        </p:nvSpPr>
        <p:spPr>
          <a:xfrm>
            <a:off x="1316336" y="4183840"/>
            <a:ext cx="2518318" cy="707886"/>
          </a:xfrm>
          <a:prstGeom prst="rect">
            <a:avLst/>
          </a:prstGeom>
          <a:noFill/>
        </p:spPr>
        <p:txBody>
          <a:bodyPr wrap="none" rtlCol="0">
            <a:spAutoFit/>
          </a:bodyPr>
          <a:lstStyle/>
          <a:p>
            <a:r>
              <a:rPr lang="en-US" sz="4000" dirty="0"/>
              <a:t>ChadGreen</a:t>
            </a:r>
          </a:p>
        </p:txBody>
      </p:sp>
      <p:sp>
        <p:nvSpPr>
          <p:cNvPr id="28" name="TextBox 27">
            <a:extLst>
              <a:ext uri="{FF2B5EF4-FFF2-40B4-BE49-F238E27FC236}">
                <a16:creationId xmlns:a16="http://schemas.microsoft.com/office/drawing/2014/main" id="{901847FC-C9E1-75F8-876E-FEA6D2D71CA0}"/>
              </a:ext>
            </a:extLst>
          </p:cNvPr>
          <p:cNvSpPr txBox="1"/>
          <p:nvPr/>
        </p:nvSpPr>
        <p:spPr>
          <a:xfrm>
            <a:off x="1316336" y="5115424"/>
            <a:ext cx="3695307" cy="707886"/>
          </a:xfrm>
          <a:prstGeom prst="rect">
            <a:avLst/>
          </a:prstGeom>
          <a:noFill/>
        </p:spPr>
        <p:txBody>
          <a:bodyPr wrap="none" rtlCol="0">
            <a:spAutoFit/>
          </a:bodyPr>
          <a:lstStyle/>
          <a:p>
            <a:r>
              <a:rPr lang="en-US" sz="4000" dirty="0"/>
              <a:t>ChadwickEGreen</a:t>
            </a:r>
          </a:p>
        </p:txBody>
      </p:sp>
      <p:pic>
        <p:nvPicPr>
          <p:cNvPr id="5" name="Picture 4">
            <a:extLst>
              <a:ext uri="{FF2B5EF4-FFF2-40B4-BE49-F238E27FC236}">
                <a16:creationId xmlns:a16="http://schemas.microsoft.com/office/drawing/2014/main" id="{998D2767-72B3-F63C-ECB7-15B431F7FA2A}"/>
              </a:ext>
            </a:extLst>
          </p:cNvPr>
          <p:cNvPicPr>
            <a:picLocks noChangeAspect="1"/>
          </p:cNvPicPr>
          <p:nvPr/>
        </p:nvPicPr>
        <p:blipFill>
          <a:blip r:embed="rId12"/>
          <a:stretch>
            <a:fillRect/>
          </a:stretch>
        </p:blipFill>
        <p:spPr>
          <a:xfrm>
            <a:off x="7371136" y="1095375"/>
            <a:ext cx="4667250" cy="4667250"/>
          </a:xfrm>
          <a:prstGeom prst="rect">
            <a:avLst/>
          </a:prstGeom>
        </p:spPr>
      </p:pic>
    </p:spTree>
    <p:extLst>
      <p:ext uri="{BB962C8B-B14F-4D97-AF65-F5344CB8AC3E}">
        <p14:creationId xmlns:p14="http://schemas.microsoft.com/office/powerpoint/2010/main" val="2849960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2283937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44800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Cost-Efficiency</a:t>
            </a:r>
            <a:endParaRPr lang="en-US" sz="3600" dirty="0"/>
          </a:p>
        </p:txBody>
      </p:sp>
    </p:spTree>
    <p:extLst>
      <p:ext uri="{BB962C8B-B14F-4D97-AF65-F5344CB8AC3E}">
        <p14:creationId xmlns:p14="http://schemas.microsoft.com/office/powerpoint/2010/main" val="3650178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44800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Cost-Efficiency</a:t>
            </a:r>
            <a:endParaRPr lang="en-US" sz="3600" dirty="0"/>
          </a:p>
        </p:txBody>
      </p:sp>
      <p:sp>
        <p:nvSpPr>
          <p:cNvPr id="8" name="Rectangle: Rounded Corners 7">
            <a:extLst>
              <a:ext uri="{FF2B5EF4-FFF2-40B4-BE49-F238E27FC236}">
                <a16:creationId xmlns:a16="http://schemas.microsoft.com/office/drawing/2014/main" id="{246FD82D-9E2B-015C-659D-047588ECE52A}"/>
              </a:ext>
            </a:extLst>
          </p:cNvPr>
          <p:cNvSpPr/>
          <p:nvPr/>
        </p:nvSpPr>
        <p:spPr>
          <a:xfrm>
            <a:off x="8221714" y="144800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Developer Productivity</a:t>
            </a:r>
            <a:endParaRPr lang="en-US" sz="3600" dirty="0"/>
          </a:p>
        </p:txBody>
      </p:sp>
    </p:spTree>
    <p:extLst>
      <p:ext uri="{BB962C8B-B14F-4D97-AF65-F5344CB8AC3E}">
        <p14:creationId xmlns:p14="http://schemas.microsoft.com/office/powerpoint/2010/main" val="25373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Amazon Cloud Services, AWS Branding, Computing Logo Transparent">
            <a:extLst>
              <a:ext uri="{FF2B5EF4-FFF2-40B4-BE49-F238E27FC236}">
                <a16:creationId xmlns:a16="http://schemas.microsoft.com/office/drawing/2014/main" id="{E39F0463-E255-B258-2684-977FD6151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061" y="2163444"/>
            <a:ext cx="2694517" cy="16167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Cloud UK Consultant">
            <a:extLst>
              <a:ext uri="{FF2B5EF4-FFF2-40B4-BE49-F238E27FC236}">
                <a16:creationId xmlns:a16="http://schemas.microsoft.com/office/drawing/2014/main" id="{B1AAA4F2-B113-B48D-C3ED-62B0624A4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011" y="1840730"/>
            <a:ext cx="2861978" cy="2262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has a new logo, but where do you download it? Here!">
            <a:extLst>
              <a:ext uri="{FF2B5EF4-FFF2-40B4-BE49-F238E27FC236}">
                <a16:creationId xmlns:a16="http://schemas.microsoft.com/office/drawing/2014/main" id="{D32FC866-689F-D0E3-51E6-17BC3F8A7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432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0EE5AA-45AC-5102-E28B-9EED38CC1994}"/>
              </a:ext>
            </a:extLst>
          </p:cNvPr>
          <p:cNvSpPr>
            <a:spLocks noGrp="1"/>
          </p:cNvSpPr>
          <p:nvPr>
            <p:ph type="title"/>
          </p:nvPr>
        </p:nvSpPr>
        <p:spPr/>
        <p:txBody>
          <a:bodyPr/>
          <a:lstStyle/>
          <a:p>
            <a:r>
              <a:rPr lang="en-US" dirty="0"/>
              <a:t>Advanced Serverless Workshop</a:t>
            </a:r>
          </a:p>
        </p:txBody>
      </p:sp>
    </p:spTree>
    <p:extLst>
      <p:ext uri="{BB962C8B-B14F-4D97-AF65-F5344CB8AC3E}">
        <p14:creationId xmlns:p14="http://schemas.microsoft.com/office/powerpoint/2010/main" val="428713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44800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Cost-Efficiency</a:t>
            </a:r>
            <a:endParaRPr lang="en-US" sz="3600" dirty="0"/>
          </a:p>
        </p:txBody>
      </p:sp>
      <p:sp>
        <p:nvSpPr>
          <p:cNvPr id="8" name="Rectangle: Rounded Corners 7">
            <a:extLst>
              <a:ext uri="{FF2B5EF4-FFF2-40B4-BE49-F238E27FC236}">
                <a16:creationId xmlns:a16="http://schemas.microsoft.com/office/drawing/2014/main" id="{246FD82D-9E2B-015C-659D-047588ECE52A}"/>
              </a:ext>
            </a:extLst>
          </p:cNvPr>
          <p:cNvSpPr/>
          <p:nvPr/>
        </p:nvSpPr>
        <p:spPr>
          <a:xfrm>
            <a:off x="8221714" y="144800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Developer Productivity</a:t>
            </a:r>
            <a:endParaRPr lang="en-US" sz="3600" dirty="0"/>
          </a:p>
        </p:txBody>
      </p:sp>
      <p:sp>
        <p:nvSpPr>
          <p:cNvPr id="9" name="Rectangle: Rounded Corners 8">
            <a:extLst>
              <a:ext uri="{FF2B5EF4-FFF2-40B4-BE49-F238E27FC236}">
                <a16:creationId xmlns:a16="http://schemas.microsoft.com/office/drawing/2014/main" id="{23302DCD-C240-3D33-B919-BC36CC4E3394}"/>
              </a:ext>
            </a:extLst>
          </p:cNvPr>
          <p:cNvSpPr/>
          <p:nvPr/>
        </p:nvSpPr>
        <p:spPr>
          <a:xfrm>
            <a:off x="2103908" y="3683208"/>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High Availability</a:t>
            </a:r>
          </a:p>
        </p:txBody>
      </p:sp>
    </p:spTree>
    <p:extLst>
      <p:ext uri="{BB962C8B-B14F-4D97-AF65-F5344CB8AC3E}">
        <p14:creationId xmlns:p14="http://schemas.microsoft.com/office/powerpoint/2010/main" val="134435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44800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Cost-Efficiency</a:t>
            </a:r>
            <a:endParaRPr lang="en-US" sz="3600" dirty="0"/>
          </a:p>
        </p:txBody>
      </p:sp>
      <p:sp>
        <p:nvSpPr>
          <p:cNvPr id="8" name="Rectangle: Rounded Corners 7">
            <a:extLst>
              <a:ext uri="{FF2B5EF4-FFF2-40B4-BE49-F238E27FC236}">
                <a16:creationId xmlns:a16="http://schemas.microsoft.com/office/drawing/2014/main" id="{246FD82D-9E2B-015C-659D-047588ECE52A}"/>
              </a:ext>
            </a:extLst>
          </p:cNvPr>
          <p:cNvSpPr/>
          <p:nvPr/>
        </p:nvSpPr>
        <p:spPr>
          <a:xfrm>
            <a:off x="8221714" y="144800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Developer Productivity</a:t>
            </a:r>
            <a:endParaRPr lang="en-US" sz="3600" dirty="0"/>
          </a:p>
        </p:txBody>
      </p:sp>
      <p:sp>
        <p:nvSpPr>
          <p:cNvPr id="9" name="Rectangle: Rounded Corners 8">
            <a:extLst>
              <a:ext uri="{FF2B5EF4-FFF2-40B4-BE49-F238E27FC236}">
                <a16:creationId xmlns:a16="http://schemas.microsoft.com/office/drawing/2014/main" id="{23302DCD-C240-3D33-B919-BC36CC4E3394}"/>
              </a:ext>
            </a:extLst>
          </p:cNvPr>
          <p:cNvSpPr/>
          <p:nvPr/>
        </p:nvSpPr>
        <p:spPr>
          <a:xfrm>
            <a:off x="2103908" y="3683208"/>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High Availability</a:t>
            </a:r>
          </a:p>
        </p:txBody>
      </p:sp>
      <p:sp>
        <p:nvSpPr>
          <p:cNvPr id="10" name="Rectangle: Rounded Corners 9">
            <a:extLst>
              <a:ext uri="{FF2B5EF4-FFF2-40B4-BE49-F238E27FC236}">
                <a16:creationId xmlns:a16="http://schemas.microsoft.com/office/drawing/2014/main" id="{C369936A-2BEC-24A6-0B34-7F9F7B985BD8}"/>
              </a:ext>
            </a:extLst>
          </p:cNvPr>
          <p:cNvSpPr/>
          <p:nvPr/>
        </p:nvSpPr>
        <p:spPr>
          <a:xfrm>
            <a:off x="6096000" y="3683208"/>
            <a:ext cx="3732756" cy="1640909"/>
          </a:xfrm>
          <a:prstGeom prst="roundRect">
            <a:avLst/>
          </a:prstGeom>
          <a:solidFill>
            <a:srgbClr val="EA7E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Rapid Development</a:t>
            </a:r>
          </a:p>
        </p:txBody>
      </p:sp>
    </p:spTree>
    <p:extLst>
      <p:ext uri="{BB962C8B-B14F-4D97-AF65-F5344CB8AC3E}">
        <p14:creationId xmlns:p14="http://schemas.microsoft.com/office/powerpoint/2010/main" val="84827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BC9-0B28-F650-0419-01A71BF581E9}"/>
              </a:ext>
            </a:extLst>
          </p:cNvPr>
          <p:cNvSpPr>
            <a:spLocks noGrp="1"/>
          </p:cNvSpPr>
          <p:nvPr>
            <p:ph type="title"/>
          </p:nvPr>
        </p:nvSpPr>
        <p:spPr/>
        <p:txBody>
          <a:bodyPr/>
          <a:lstStyle/>
          <a:p>
            <a:r>
              <a:rPr lang="en-US" dirty="0"/>
              <a:t>Implemented Azure Solutions</a:t>
            </a:r>
          </a:p>
        </p:txBody>
      </p:sp>
      <p:sp>
        <p:nvSpPr>
          <p:cNvPr id="3" name="Text Placeholder 2">
            <a:extLst>
              <a:ext uri="{FF2B5EF4-FFF2-40B4-BE49-F238E27FC236}">
                <a16:creationId xmlns:a16="http://schemas.microsoft.com/office/drawing/2014/main" id="{FF3D1C7D-F460-75E9-AB29-528349EAD015}"/>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5EE01403-5CC0-1246-A8D8-12062632C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786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14C4-9468-CB88-CED2-070E8C8B1D4C}"/>
              </a:ext>
            </a:extLst>
          </p:cNvPr>
          <p:cNvSpPr>
            <a:spLocks noGrp="1"/>
          </p:cNvSpPr>
          <p:nvPr>
            <p:ph type="title"/>
          </p:nvPr>
        </p:nvSpPr>
        <p:spPr/>
        <p:txBody>
          <a:bodyPr/>
          <a:lstStyle/>
          <a:p>
            <a:r>
              <a:rPr lang="en-US" dirty="0"/>
              <a:t>Random Quote Generator</a:t>
            </a:r>
          </a:p>
        </p:txBody>
      </p:sp>
      <p:grpSp>
        <p:nvGrpSpPr>
          <p:cNvPr id="53" name="Group 52">
            <a:extLst>
              <a:ext uri="{FF2B5EF4-FFF2-40B4-BE49-F238E27FC236}">
                <a16:creationId xmlns:a16="http://schemas.microsoft.com/office/drawing/2014/main" id="{4B1EC605-C02D-08E6-CEE4-DC7CA74EF237}"/>
              </a:ext>
            </a:extLst>
          </p:cNvPr>
          <p:cNvGrpSpPr/>
          <p:nvPr/>
        </p:nvGrpSpPr>
        <p:grpSpPr>
          <a:xfrm>
            <a:off x="5104670" y="4867531"/>
            <a:ext cx="1982659" cy="966502"/>
            <a:chOff x="5104670" y="4867531"/>
            <a:chExt cx="1982659" cy="966502"/>
          </a:xfrm>
        </p:grpSpPr>
        <p:pic>
          <p:nvPicPr>
            <p:cNvPr id="54" name="Graphic 53">
              <a:extLst>
                <a:ext uri="{FF2B5EF4-FFF2-40B4-BE49-F238E27FC236}">
                  <a16:creationId xmlns:a16="http://schemas.microsoft.com/office/drawing/2014/main" id="{3A92452D-49F7-55E9-241C-8C832637C6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4867531"/>
              <a:ext cx="731498" cy="731498"/>
            </a:xfrm>
            <a:prstGeom prst="rect">
              <a:avLst/>
            </a:prstGeom>
          </p:spPr>
        </p:pic>
        <p:sp>
          <p:nvSpPr>
            <p:cNvPr id="55" name="TextBox 54">
              <a:extLst>
                <a:ext uri="{FF2B5EF4-FFF2-40B4-BE49-F238E27FC236}">
                  <a16:creationId xmlns:a16="http://schemas.microsoft.com/office/drawing/2014/main" id="{40666C17-4D74-7573-A0B9-796F74775D57}"/>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56" name="Picture 55">
              <a:extLst>
                <a:ext uri="{FF2B5EF4-FFF2-40B4-BE49-F238E27FC236}">
                  <a16:creationId xmlns:a16="http://schemas.microsoft.com/office/drawing/2014/main" id="{0E907F37-C1C6-33BD-C54B-1FA4FB69B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57" name="Group 56">
            <a:extLst>
              <a:ext uri="{FF2B5EF4-FFF2-40B4-BE49-F238E27FC236}">
                <a16:creationId xmlns:a16="http://schemas.microsoft.com/office/drawing/2014/main" id="{2C659EBE-69B6-1524-12BF-FECFEC8BC316}"/>
              </a:ext>
            </a:extLst>
          </p:cNvPr>
          <p:cNvGrpSpPr/>
          <p:nvPr/>
        </p:nvGrpSpPr>
        <p:grpSpPr>
          <a:xfrm>
            <a:off x="5474677" y="1337245"/>
            <a:ext cx="1242648" cy="982021"/>
            <a:chOff x="5474677" y="1337245"/>
            <a:chExt cx="1242648" cy="982021"/>
          </a:xfrm>
        </p:grpSpPr>
        <p:pic>
          <p:nvPicPr>
            <p:cNvPr id="58" name="Graphic 57">
              <a:extLst>
                <a:ext uri="{FF2B5EF4-FFF2-40B4-BE49-F238E27FC236}">
                  <a16:creationId xmlns:a16="http://schemas.microsoft.com/office/drawing/2014/main" id="{3681CB22-BC00-0D32-260E-D9E8E456EF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59" name="TextBox 58">
              <a:extLst>
                <a:ext uri="{FF2B5EF4-FFF2-40B4-BE49-F238E27FC236}">
                  <a16:creationId xmlns:a16="http://schemas.microsoft.com/office/drawing/2014/main" id="{EC4EE2CF-D857-4639-DAE2-B3C60DC65BC8}"/>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60" name="Picture 59">
              <a:extLst>
                <a:ext uri="{FF2B5EF4-FFF2-40B4-BE49-F238E27FC236}">
                  <a16:creationId xmlns:a16="http://schemas.microsoft.com/office/drawing/2014/main" id="{B4789D4D-83C2-AF3D-BCAB-03DDA108E0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61" name="Group 60">
            <a:extLst>
              <a:ext uri="{FF2B5EF4-FFF2-40B4-BE49-F238E27FC236}">
                <a16:creationId xmlns:a16="http://schemas.microsoft.com/office/drawing/2014/main" id="{9A62FDE7-272D-6D8A-A4B6-7A9BDE796C1E}"/>
              </a:ext>
            </a:extLst>
          </p:cNvPr>
          <p:cNvGrpSpPr/>
          <p:nvPr/>
        </p:nvGrpSpPr>
        <p:grpSpPr>
          <a:xfrm>
            <a:off x="5551909" y="2514007"/>
            <a:ext cx="1088183" cy="961726"/>
            <a:chOff x="5551909" y="2514007"/>
            <a:chExt cx="1088183" cy="961726"/>
          </a:xfrm>
        </p:grpSpPr>
        <p:pic>
          <p:nvPicPr>
            <p:cNvPr id="62" name="Graphic 61">
              <a:extLst>
                <a:ext uri="{FF2B5EF4-FFF2-40B4-BE49-F238E27FC236}">
                  <a16:creationId xmlns:a16="http://schemas.microsoft.com/office/drawing/2014/main" id="{815F2283-5563-65A3-24B4-25DC31100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63" name="TextBox 62">
              <a:extLst>
                <a:ext uri="{FF2B5EF4-FFF2-40B4-BE49-F238E27FC236}">
                  <a16:creationId xmlns:a16="http://schemas.microsoft.com/office/drawing/2014/main" id="{684A7059-21BA-1C54-6398-A29A72DEB062}"/>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64" name="Picture 63">
              <a:extLst>
                <a:ext uri="{FF2B5EF4-FFF2-40B4-BE49-F238E27FC236}">
                  <a16:creationId xmlns:a16="http://schemas.microsoft.com/office/drawing/2014/main" id="{894B1713-DDF1-DEFC-56C8-2C8AAE035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65" name="Group 64">
            <a:extLst>
              <a:ext uri="{FF2B5EF4-FFF2-40B4-BE49-F238E27FC236}">
                <a16:creationId xmlns:a16="http://schemas.microsoft.com/office/drawing/2014/main" id="{75D5A31B-5591-97F6-70CC-B2274C4B322F}"/>
              </a:ext>
            </a:extLst>
          </p:cNvPr>
          <p:cNvGrpSpPr/>
          <p:nvPr/>
        </p:nvGrpSpPr>
        <p:grpSpPr>
          <a:xfrm>
            <a:off x="5257536" y="3690769"/>
            <a:ext cx="1798826" cy="982021"/>
            <a:chOff x="5257536" y="3690769"/>
            <a:chExt cx="1798826" cy="982021"/>
          </a:xfrm>
        </p:grpSpPr>
        <p:pic>
          <p:nvPicPr>
            <p:cNvPr id="66" name="Graphic 65">
              <a:extLst>
                <a:ext uri="{FF2B5EF4-FFF2-40B4-BE49-F238E27FC236}">
                  <a16:creationId xmlns:a16="http://schemas.microsoft.com/office/drawing/2014/main" id="{C6081D99-B7FB-EA42-D21B-9F00EFD4B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67" name="TextBox 66">
              <a:extLst>
                <a:ext uri="{FF2B5EF4-FFF2-40B4-BE49-F238E27FC236}">
                  <a16:creationId xmlns:a16="http://schemas.microsoft.com/office/drawing/2014/main" id="{B0086209-B87A-999E-66CD-175B87639B8E}"/>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68" name="Picture 67">
              <a:extLst>
                <a:ext uri="{FF2B5EF4-FFF2-40B4-BE49-F238E27FC236}">
                  <a16:creationId xmlns:a16="http://schemas.microsoft.com/office/drawing/2014/main" id="{C460641E-D28E-5B71-C1B6-33D7C9A9FF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69" name="Group 68">
            <a:extLst>
              <a:ext uri="{FF2B5EF4-FFF2-40B4-BE49-F238E27FC236}">
                <a16:creationId xmlns:a16="http://schemas.microsoft.com/office/drawing/2014/main" id="{742BF8C9-34A5-984D-1A76-8593C5CC2838}"/>
              </a:ext>
            </a:extLst>
          </p:cNvPr>
          <p:cNvGrpSpPr/>
          <p:nvPr/>
        </p:nvGrpSpPr>
        <p:grpSpPr>
          <a:xfrm>
            <a:off x="2987505" y="2514007"/>
            <a:ext cx="942887" cy="1016953"/>
            <a:chOff x="1954572" y="2567106"/>
            <a:chExt cx="942887" cy="1016953"/>
          </a:xfrm>
        </p:grpSpPr>
        <p:pic>
          <p:nvPicPr>
            <p:cNvPr id="70" name="Graphic 69">
              <a:extLst>
                <a:ext uri="{FF2B5EF4-FFF2-40B4-BE49-F238E27FC236}">
                  <a16:creationId xmlns:a16="http://schemas.microsoft.com/office/drawing/2014/main" id="{AC5393F7-F1A6-8065-C2E3-7E991EC8C3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2567106"/>
              <a:ext cx="739350" cy="739350"/>
            </a:xfrm>
            <a:prstGeom prst="rect">
              <a:avLst/>
            </a:prstGeom>
          </p:spPr>
        </p:pic>
        <p:sp>
          <p:nvSpPr>
            <p:cNvPr id="71" name="TextBox 70">
              <a:extLst>
                <a:ext uri="{FF2B5EF4-FFF2-40B4-BE49-F238E27FC236}">
                  <a16:creationId xmlns:a16="http://schemas.microsoft.com/office/drawing/2014/main" id="{14C18290-6978-B898-C640-343E108A05D2}"/>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72" name="Group 71">
            <a:extLst>
              <a:ext uri="{FF2B5EF4-FFF2-40B4-BE49-F238E27FC236}">
                <a16:creationId xmlns:a16="http://schemas.microsoft.com/office/drawing/2014/main" id="{31FE4655-9272-3E4D-BED2-D16E5AB4F748}"/>
              </a:ext>
            </a:extLst>
          </p:cNvPr>
          <p:cNvGrpSpPr/>
          <p:nvPr/>
        </p:nvGrpSpPr>
        <p:grpSpPr>
          <a:xfrm>
            <a:off x="3064737" y="3655837"/>
            <a:ext cx="788421" cy="1016953"/>
            <a:chOff x="2031804" y="3584059"/>
            <a:chExt cx="788421" cy="1016953"/>
          </a:xfrm>
        </p:grpSpPr>
        <p:pic>
          <p:nvPicPr>
            <p:cNvPr id="73" name="Graphic 72">
              <a:extLst>
                <a:ext uri="{FF2B5EF4-FFF2-40B4-BE49-F238E27FC236}">
                  <a16:creationId xmlns:a16="http://schemas.microsoft.com/office/drawing/2014/main" id="{57D8341C-74ED-6881-3F09-B7034AC34D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3584059"/>
              <a:ext cx="739350" cy="739350"/>
            </a:xfrm>
            <a:prstGeom prst="rect">
              <a:avLst/>
            </a:prstGeom>
          </p:spPr>
        </p:pic>
        <p:sp>
          <p:nvSpPr>
            <p:cNvPr id="74" name="TextBox 73">
              <a:extLst>
                <a:ext uri="{FF2B5EF4-FFF2-40B4-BE49-F238E27FC236}">
                  <a16:creationId xmlns:a16="http://schemas.microsoft.com/office/drawing/2014/main" id="{5E61676F-71BC-2476-45B9-86D8DF141AFB}"/>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75" name="Straight Arrow Connector 74">
            <a:extLst>
              <a:ext uri="{FF2B5EF4-FFF2-40B4-BE49-F238E27FC236}">
                <a16:creationId xmlns:a16="http://schemas.microsoft.com/office/drawing/2014/main" id="{570FF548-E6CC-4474-C19B-437CF8B057A1}"/>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20BB27E-0E22-CC61-462F-090E7783C18D}"/>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849DB19-4691-16A4-9B7A-0295C7F1D390}"/>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E65868F-4CF5-0F81-BC5B-935300B8815D}"/>
              </a:ext>
            </a:extLst>
          </p:cNvPr>
          <p:cNvCxnSpPr>
            <a:cxnSpLocks/>
            <a:endCxn id="79"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B02B7E56-99F1-D4B2-2BA4-7D512DC062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spTree>
    <p:extLst>
      <p:ext uri="{BB962C8B-B14F-4D97-AF65-F5344CB8AC3E}">
        <p14:creationId xmlns:p14="http://schemas.microsoft.com/office/powerpoint/2010/main" val="5009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5D5F-F15F-42EE-8F03-7C80CCC50D44}"/>
              </a:ext>
            </a:extLst>
          </p:cNvPr>
          <p:cNvSpPr>
            <a:spLocks noGrp="1"/>
          </p:cNvSpPr>
          <p:nvPr>
            <p:ph type="title"/>
          </p:nvPr>
        </p:nvSpPr>
        <p:spPr/>
        <p:txBody>
          <a:bodyPr/>
          <a:lstStyle/>
          <a:p>
            <a:r>
              <a:rPr lang="en-US" dirty="0"/>
              <a:t>Replicating Data</a:t>
            </a:r>
          </a:p>
        </p:txBody>
      </p:sp>
      <p:grpSp>
        <p:nvGrpSpPr>
          <p:cNvPr id="3" name="Group 2">
            <a:extLst>
              <a:ext uri="{FF2B5EF4-FFF2-40B4-BE49-F238E27FC236}">
                <a16:creationId xmlns:a16="http://schemas.microsoft.com/office/drawing/2014/main" id="{15E06033-3428-09EC-C425-E4D4F129B907}"/>
              </a:ext>
            </a:extLst>
          </p:cNvPr>
          <p:cNvGrpSpPr/>
          <p:nvPr/>
        </p:nvGrpSpPr>
        <p:grpSpPr>
          <a:xfrm>
            <a:off x="8194426" y="2147558"/>
            <a:ext cx="1193893" cy="2015929"/>
            <a:chOff x="8194426" y="2147558"/>
            <a:chExt cx="1193893" cy="2015929"/>
          </a:xfrm>
        </p:grpSpPr>
        <p:pic>
          <p:nvPicPr>
            <p:cNvPr id="4" name="Graphic 3">
              <a:extLst>
                <a:ext uri="{FF2B5EF4-FFF2-40B4-BE49-F238E27FC236}">
                  <a16:creationId xmlns:a16="http://schemas.microsoft.com/office/drawing/2014/main" id="{05596DB8-5B4C-325F-9A5B-BB40F2EE6E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5" name="TextBox 10">
              <a:extLst>
                <a:ext uri="{FF2B5EF4-FFF2-40B4-BE49-F238E27FC236}">
                  <a16:creationId xmlns:a16="http://schemas.microsoft.com/office/drawing/2014/main" id="{BA4FE9E9-CF15-87EB-89C9-9C86208372CF}"/>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6" name="Group 5">
            <a:extLst>
              <a:ext uri="{FF2B5EF4-FFF2-40B4-BE49-F238E27FC236}">
                <a16:creationId xmlns:a16="http://schemas.microsoft.com/office/drawing/2014/main" id="{EB10DA7E-8F99-DA04-ED27-21CA707DBB89}"/>
              </a:ext>
            </a:extLst>
          </p:cNvPr>
          <p:cNvGrpSpPr/>
          <p:nvPr/>
        </p:nvGrpSpPr>
        <p:grpSpPr>
          <a:xfrm>
            <a:off x="10020432" y="2140065"/>
            <a:ext cx="1206620" cy="2023422"/>
            <a:chOff x="10020432" y="2140065"/>
            <a:chExt cx="1206620" cy="2023422"/>
          </a:xfrm>
        </p:grpSpPr>
        <p:pic>
          <p:nvPicPr>
            <p:cNvPr id="7" name="Picture 6">
              <a:extLst>
                <a:ext uri="{FF2B5EF4-FFF2-40B4-BE49-F238E27FC236}">
                  <a16:creationId xmlns:a16="http://schemas.microsoft.com/office/drawing/2014/main" id="{8AE5C3CF-693E-28FB-1DAA-A05A92EE3A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8" name="TextBox 10">
              <a:extLst>
                <a:ext uri="{FF2B5EF4-FFF2-40B4-BE49-F238E27FC236}">
                  <a16:creationId xmlns:a16="http://schemas.microsoft.com/office/drawing/2014/main" id="{860542A1-2710-194D-95E2-9DD4606FAAE0}"/>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9" name="Group 8">
            <a:extLst>
              <a:ext uri="{FF2B5EF4-FFF2-40B4-BE49-F238E27FC236}">
                <a16:creationId xmlns:a16="http://schemas.microsoft.com/office/drawing/2014/main" id="{DAF3909C-5C35-EB9F-C42F-EDBA6D61FE57}"/>
              </a:ext>
            </a:extLst>
          </p:cNvPr>
          <p:cNvGrpSpPr/>
          <p:nvPr/>
        </p:nvGrpSpPr>
        <p:grpSpPr>
          <a:xfrm>
            <a:off x="964948" y="2140063"/>
            <a:ext cx="4834194" cy="2023425"/>
            <a:chOff x="964948" y="2140063"/>
            <a:chExt cx="4834194" cy="2023425"/>
          </a:xfrm>
        </p:grpSpPr>
        <p:pic>
          <p:nvPicPr>
            <p:cNvPr id="10" name="Graphic 9">
              <a:extLst>
                <a:ext uri="{FF2B5EF4-FFF2-40B4-BE49-F238E27FC236}">
                  <a16:creationId xmlns:a16="http://schemas.microsoft.com/office/drawing/2014/main" id="{4E52031E-39E7-4E9D-8E5B-9675685730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1" name="TextBox 8">
              <a:extLst>
                <a:ext uri="{FF2B5EF4-FFF2-40B4-BE49-F238E27FC236}">
                  <a16:creationId xmlns:a16="http://schemas.microsoft.com/office/drawing/2014/main" id="{D6120AF2-1BD0-D9C0-1FB7-8AE84686BAA5}"/>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2" name="Picture 11">
              <a:extLst>
                <a:ext uri="{FF2B5EF4-FFF2-40B4-BE49-F238E27FC236}">
                  <a16:creationId xmlns:a16="http://schemas.microsoft.com/office/drawing/2014/main" id="{F54DF326-1679-D09B-205C-C327695DD8D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3" name="TextBox 9">
              <a:extLst>
                <a:ext uri="{FF2B5EF4-FFF2-40B4-BE49-F238E27FC236}">
                  <a16:creationId xmlns:a16="http://schemas.microsoft.com/office/drawing/2014/main" id="{ABA373F9-50C1-95D1-E91D-E06E17A31AB6}"/>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4" name="Graphic 13">
              <a:extLst>
                <a:ext uri="{FF2B5EF4-FFF2-40B4-BE49-F238E27FC236}">
                  <a16:creationId xmlns:a16="http://schemas.microsoft.com/office/drawing/2014/main" id="{F4099544-184F-761B-67A3-40E208BF6C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15" name="TextBox 10">
              <a:extLst>
                <a:ext uri="{FF2B5EF4-FFF2-40B4-BE49-F238E27FC236}">
                  <a16:creationId xmlns:a16="http://schemas.microsoft.com/office/drawing/2014/main" id="{D233884A-E6AD-9180-4AA4-6EDA6BDFC92D}"/>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16" name="Straight Arrow Connector 15">
              <a:extLst>
                <a:ext uri="{FF2B5EF4-FFF2-40B4-BE49-F238E27FC236}">
                  <a16:creationId xmlns:a16="http://schemas.microsoft.com/office/drawing/2014/main" id="{71B4BE95-61BA-C04C-AFF3-55D3ACFA5477}"/>
                </a:ext>
              </a:extLst>
            </p:cNvPr>
            <p:cNvCxnSpPr>
              <a:cxnSpLocks/>
              <a:stCxn id="10"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CC9710-4682-53B2-2BC2-D77997E4C881}"/>
                </a:ext>
              </a:extLst>
            </p:cNvPr>
            <p:cNvCxnSpPr>
              <a:cxnSpLocks/>
              <a:endCxn id="14"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61FDF14C-5990-53C9-289F-4B6AB6752951}"/>
              </a:ext>
            </a:extLst>
          </p:cNvPr>
          <p:cNvCxnSpPr>
            <a:cxnSpLocks/>
            <a:stCxn id="14"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83833C-B634-4173-3B1E-1F74672282A4}"/>
              </a:ext>
            </a:extLst>
          </p:cNvPr>
          <p:cNvCxnSpPr>
            <a:cxnSpLocks/>
            <a:endCxn id="4"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00CA2D0-4C04-09B1-0645-099BACDEE5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21" name="Straight Arrow Connector 20">
            <a:extLst>
              <a:ext uri="{FF2B5EF4-FFF2-40B4-BE49-F238E27FC236}">
                <a16:creationId xmlns:a16="http://schemas.microsoft.com/office/drawing/2014/main" id="{5675EC91-FF18-BC98-CEF3-1BE31FD8FE2C}"/>
              </a:ext>
            </a:extLst>
          </p:cNvPr>
          <p:cNvCxnSpPr>
            <a:stCxn id="7" idx="1"/>
            <a:endCxn id="4"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24674CD-675E-F815-1576-259D007DFD45}"/>
              </a:ext>
            </a:extLst>
          </p:cNvPr>
          <p:cNvGrpSpPr/>
          <p:nvPr/>
        </p:nvGrpSpPr>
        <p:grpSpPr>
          <a:xfrm>
            <a:off x="6245712" y="2171484"/>
            <a:ext cx="1392817" cy="1992003"/>
            <a:chOff x="6245712" y="2171484"/>
            <a:chExt cx="1392817" cy="1992003"/>
          </a:xfrm>
        </p:grpSpPr>
        <p:grpSp>
          <p:nvGrpSpPr>
            <p:cNvPr id="23" name="Group 22">
              <a:extLst>
                <a:ext uri="{FF2B5EF4-FFF2-40B4-BE49-F238E27FC236}">
                  <a16:creationId xmlns:a16="http://schemas.microsoft.com/office/drawing/2014/main" id="{B1743F19-0E21-98D8-85C3-783482EF443E}"/>
                </a:ext>
              </a:extLst>
            </p:cNvPr>
            <p:cNvGrpSpPr/>
            <p:nvPr/>
          </p:nvGrpSpPr>
          <p:grpSpPr>
            <a:xfrm>
              <a:off x="6245712" y="2171484"/>
              <a:ext cx="1392817" cy="1992003"/>
              <a:chOff x="6245712" y="2171484"/>
              <a:chExt cx="1392817" cy="1992003"/>
            </a:xfrm>
          </p:grpSpPr>
          <p:pic>
            <p:nvPicPr>
              <p:cNvPr id="25" name="Graphic 24">
                <a:extLst>
                  <a:ext uri="{FF2B5EF4-FFF2-40B4-BE49-F238E27FC236}">
                    <a16:creationId xmlns:a16="http://schemas.microsoft.com/office/drawing/2014/main" id="{19C39A17-C926-F2CC-BF24-3BFE7571C0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6" name="TextBox 10">
                <a:extLst>
                  <a:ext uri="{FF2B5EF4-FFF2-40B4-BE49-F238E27FC236}">
                    <a16:creationId xmlns:a16="http://schemas.microsoft.com/office/drawing/2014/main" id="{9581B7D9-8CD0-8518-89D4-0E4295BAB7C3}"/>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24" name="Picture 23">
              <a:extLst>
                <a:ext uri="{FF2B5EF4-FFF2-40B4-BE49-F238E27FC236}">
                  <a16:creationId xmlns:a16="http://schemas.microsoft.com/office/drawing/2014/main" id="{282974E8-8785-7087-7A42-8DCF0F35A0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18456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90"/>
                                          </p:val>
                                        </p:tav>
                                        <p:tav tm="100000">
                                          <p:val>
                                            <p:fltVal val="0"/>
                                          </p:val>
                                        </p:tav>
                                      </p:tavLst>
                                    </p:anim>
                                    <p:animEffect transition="in" filter="fade">
                                      <p:cBhvr>
                                        <p:cTn id="20" dur="1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22" presetClass="entr" presetSubtype="8" fill="hold"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25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22" presetClass="entr" presetSubtype="8" fill="hold" nodeType="withEffect">
                                  <p:stCondLst>
                                    <p:cond delay="25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250"/>
                                        <p:tgtEl>
                                          <p:spTgt spid="19"/>
                                        </p:tgtEl>
                                      </p:cBhvr>
                                    </p:animEffect>
                                  </p:childTnLst>
                                </p:cTn>
                              </p:par>
                              <p:par>
                                <p:cTn id="37" presetID="22" presetClass="entr" presetSubtype="2" fill="hold" nodeType="withEffect">
                                  <p:stCondLst>
                                    <p:cond delay="25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988A-7501-E16D-5D73-6B224DCFD6D4}"/>
              </a:ext>
            </a:extLst>
          </p:cNvPr>
          <p:cNvSpPr>
            <a:spLocks noGrp="1"/>
          </p:cNvSpPr>
          <p:nvPr>
            <p:ph type="title"/>
          </p:nvPr>
        </p:nvSpPr>
        <p:spPr/>
        <p:txBody>
          <a:bodyPr/>
          <a:lstStyle/>
          <a:p>
            <a:r>
              <a:rPr lang="en-US" dirty="0"/>
              <a:t>Real-Time Reporting</a:t>
            </a:r>
          </a:p>
        </p:txBody>
      </p:sp>
      <p:grpSp>
        <p:nvGrpSpPr>
          <p:cNvPr id="3" name="Group 2">
            <a:extLst>
              <a:ext uri="{FF2B5EF4-FFF2-40B4-BE49-F238E27FC236}">
                <a16:creationId xmlns:a16="http://schemas.microsoft.com/office/drawing/2014/main" id="{6D390415-6F2A-1E7C-D915-DE0956212DA1}"/>
              </a:ext>
            </a:extLst>
          </p:cNvPr>
          <p:cNvGrpSpPr/>
          <p:nvPr/>
        </p:nvGrpSpPr>
        <p:grpSpPr>
          <a:xfrm>
            <a:off x="1690976" y="1817095"/>
            <a:ext cx="1546770" cy="1469608"/>
            <a:chOff x="1690976" y="1817095"/>
            <a:chExt cx="1546770" cy="1469608"/>
          </a:xfrm>
        </p:grpSpPr>
        <p:pic>
          <p:nvPicPr>
            <p:cNvPr id="4" name="Picture 3">
              <a:extLst>
                <a:ext uri="{FF2B5EF4-FFF2-40B4-BE49-F238E27FC236}">
                  <a16:creationId xmlns:a16="http://schemas.microsoft.com/office/drawing/2014/main" id="{D8126435-F53E-A056-0114-53A47CCA5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5" name="TextBox 4">
              <a:extLst>
                <a:ext uri="{FF2B5EF4-FFF2-40B4-BE49-F238E27FC236}">
                  <a16:creationId xmlns:a16="http://schemas.microsoft.com/office/drawing/2014/main" id="{C967FE7B-2F04-C43C-C79C-5578C2D0F4FA}"/>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6" name="Straight Arrow Connector 5">
            <a:extLst>
              <a:ext uri="{FF2B5EF4-FFF2-40B4-BE49-F238E27FC236}">
                <a16:creationId xmlns:a16="http://schemas.microsoft.com/office/drawing/2014/main" id="{125E8E95-23AF-AEE6-3D6F-B2F2415A06F9}"/>
              </a:ext>
            </a:extLst>
          </p:cNvPr>
          <p:cNvCxnSpPr>
            <a:cxnSpLocks/>
            <a:stCxn id="4"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E930399-669C-21AF-37FB-9DB81F2AA9EF}"/>
              </a:ext>
            </a:extLst>
          </p:cNvPr>
          <p:cNvGrpSpPr/>
          <p:nvPr/>
        </p:nvGrpSpPr>
        <p:grpSpPr>
          <a:xfrm>
            <a:off x="3692776" y="2948148"/>
            <a:ext cx="1131054" cy="2404072"/>
            <a:chOff x="3692776" y="2948149"/>
            <a:chExt cx="1131054" cy="2404072"/>
          </a:xfrm>
        </p:grpSpPr>
        <p:grpSp>
          <p:nvGrpSpPr>
            <p:cNvPr id="8" name="Group 7">
              <a:extLst>
                <a:ext uri="{FF2B5EF4-FFF2-40B4-BE49-F238E27FC236}">
                  <a16:creationId xmlns:a16="http://schemas.microsoft.com/office/drawing/2014/main" id="{F9D36150-9FD5-90F1-E2BD-28097B902C9B}"/>
                </a:ext>
              </a:extLst>
            </p:cNvPr>
            <p:cNvGrpSpPr/>
            <p:nvPr/>
          </p:nvGrpSpPr>
          <p:grpSpPr>
            <a:xfrm>
              <a:off x="3692776" y="3636392"/>
              <a:ext cx="1131054" cy="1715829"/>
              <a:chOff x="3692776" y="3636392"/>
              <a:chExt cx="1131054" cy="1715829"/>
            </a:xfrm>
          </p:grpSpPr>
          <p:pic>
            <p:nvPicPr>
              <p:cNvPr id="10" name="Graphic 9">
                <a:extLst>
                  <a:ext uri="{FF2B5EF4-FFF2-40B4-BE49-F238E27FC236}">
                    <a16:creationId xmlns:a16="http://schemas.microsoft.com/office/drawing/2014/main" id="{D5BBD478-0E11-2D7C-0E79-DDD1A189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11" name="TextBox 10">
                <a:extLst>
                  <a:ext uri="{FF2B5EF4-FFF2-40B4-BE49-F238E27FC236}">
                    <a16:creationId xmlns:a16="http://schemas.microsoft.com/office/drawing/2014/main" id="{57C1212A-1C09-4262-4884-0E4401E9070B}"/>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9" name="Straight Arrow Connector 8">
              <a:extLst>
                <a:ext uri="{FF2B5EF4-FFF2-40B4-BE49-F238E27FC236}">
                  <a16:creationId xmlns:a16="http://schemas.microsoft.com/office/drawing/2014/main" id="{81746AA5-DE88-5847-7C24-592D1B98BCFC}"/>
                </a:ext>
              </a:extLst>
            </p:cNvPr>
            <p:cNvCxnSpPr>
              <a:cxnSpLocks/>
              <a:endCxn id="1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6BB17EA-9E2D-E51F-FBFC-45DEAFFB9098}"/>
              </a:ext>
            </a:extLst>
          </p:cNvPr>
          <p:cNvGrpSpPr/>
          <p:nvPr/>
        </p:nvGrpSpPr>
        <p:grpSpPr>
          <a:xfrm>
            <a:off x="6672914" y="3636393"/>
            <a:ext cx="1776524" cy="1469607"/>
            <a:chOff x="6672914" y="3636393"/>
            <a:chExt cx="1776524" cy="1469607"/>
          </a:xfrm>
        </p:grpSpPr>
        <p:grpSp>
          <p:nvGrpSpPr>
            <p:cNvPr id="13" name="Group 12">
              <a:extLst>
                <a:ext uri="{FF2B5EF4-FFF2-40B4-BE49-F238E27FC236}">
                  <a16:creationId xmlns:a16="http://schemas.microsoft.com/office/drawing/2014/main" id="{EE983985-8F32-EE02-0980-070762813FFD}"/>
                </a:ext>
              </a:extLst>
            </p:cNvPr>
            <p:cNvGrpSpPr/>
            <p:nvPr/>
          </p:nvGrpSpPr>
          <p:grpSpPr>
            <a:xfrm>
              <a:off x="7318385" y="3636393"/>
              <a:ext cx="1131053" cy="1469607"/>
              <a:chOff x="7318385" y="3636393"/>
              <a:chExt cx="1131053" cy="1469607"/>
            </a:xfrm>
          </p:grpSpPr>
          <p:pic>
            <p:nvPicPr>
              <p:cNvPr id="15" name="Graphic 14">
                <a:extLst>
                  <a:ext uri="{FF2B5EF4-FFF2-40B4-BE49-F238E27FC236}">
                    <a16:creationId xmlns:a16="http://schemas.microsoft.com/office/drawing/2014/main" id="{4A96A735-F2D8-CE0E-C89D-9C6CF23689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16" name="TextBox 15">
                <a:extLst>
                  <a:ext uri="{FF2B5EF4-FFF2-40B4-BE49-F238E27FC236}">
                    <a16:creationId xmlns:a16="http://schemas.microsoft.com/office/drawing/2014/main" id="{E8F8C363-E769-DD56-B803-A3592482F42D}"/>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14" name="Straight Arrow Connector 13">
              <a:extLst>
                <a:ext uri="{FF2B5EF4-FFF2-40B4-BE49-F238E27FC236}">
                  <a16:creationId xmlns:a16="http://schemas.microsoft.com/office/drawing/2014/main" id="{6E2FD880-0FE4-D0BA-886A-B5A17BDC7B58}"/>
                </a:ext>
              </a:extLst>
            </p:cNvPr>
            <p:cNvCxnSpPr>
              <a:cxnSpLocks/>
              <a:endCxn id="15"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78986C2-B070-49BF-B70E-0CF9E647AFD0}"/>
              </a:ext>
            </a:extLst>
          </p:cNvPr>
          <p:cNvGrpSpPr/>
          <p:nvPr/>
        </p:nvGrpSpPr>
        <p:grpSpPr>
          <a:xfrm>
            <a:off x="3692774" y="1817095"/>
            <a:ext cx="1517596" cy="1696580"/>
            <a:chOff x="3692774" y="1817095"/>
            <a:chExt cx="1517596" cy="1696580"/>
          </a:xfrm>
        </p:grpSpPr>
        <p:pic>
          <p:nvPicPr>
            <p:cNvPr id="18" name="Graphic 17">
              <a:extLst>
                <a:ext uri="{FF2B5EF4-FFF2-40B4-BE49-F238E27FC236}">
                  <a16:creationId xmlns:a16="http://schemas.microsoft.com/office/drawing/2014/main" id="{539F1FE0-4E25-53A4-CB60-CE60B5CC93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19" name="TextBox 18">
              <a:extLst>
                <a:ext uri="{FF2B5EF4-FFF2-40B4-BE49-F238E27FC236}">
                  <a16:creationId xmlns:a16="http://schemas.microsoft.com/office/drawing/2014/main" id="{B1130BAB-16F4-6773-503E-8173163895CA}"/>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20" name="Group 19">
            <a:extLst>
              <a:ext uri="{FF2B5EF4-FFF2-40B4-BE49-F238E27FC236}">
                <a16:creationId xmlns:a16="http://schemas.microsoft.com/office/drawing/2014/main" id="{71BA267D-11EC-3D72-9205-27F3D94DFBB9}"/>
              </a:ext>
            </a:extLst>
          </p:cNvPr>
          <p:cNvGrpSpPr/>
          <p:nvPr/>
        </p:nvGrpSpPr>
        <p:grpSpPr>
          <a:xfrm>
            <a:off x="4823830" y="1817095"/>
            <a:ext cx="5462917" cy="1696581"/>
            <a:chOff x="4823830" y="1817095"/>
            <a:chExt cx="5462917" cy="1696581"/>
          </a:xfrm>
        </p:grpSpPr>
        <p:cxnSp>
          <p:nvCxnSpPr>
            <p:cNvPr id="21" name="Straight Arrow Connector 20">
              <a:extLst>
                <a:ext uri="{FF2B5EF4-FFF2-40B4-BE49-F238E27FC236}">
                  <a16:creationId xmlns:a16="http://schemas.microsoft.com/office/drawing/2014/main" id="{5D76F146-EC5D-8A9E-0456-0D698978FFAF}"/>
                </a:ext>
              </a:extLst>
            </p:cNvPr>
            <p:cNvCxnSpPr>
              <a:cxnSpLocks/>
              <a:stCxn id="18" idx="3"/>
              <a:endCxn id="28"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DC6A13E-2805-798B-7874-FDAC9EDEE643}"/>
                </a:ext>
              </a:extLst>
            </p:cNvPr>
            <p:cNvGrpSpPr/>
            <p:nvPr/>
          </p:nvGrpSpPr>
          <p:grpSpPr>
            <a:xfrm>
              <a:off x="5493133" y="1817095"/>
              <a:ext cx="4793614" cy="1696581"/>
              <a:chOff x="5493133" y="1817095"/>
              <a:chExt cx="4793614" cy="1696581"/>
            </a:xfrm>
          </p:grpSpPr>
          <p:grpSp>
            <p:nvGrpSpPr>
              <p:cNvPr id="23" name="Group 22">
                <a:extLst>
                  <a:ext uri="{FF2B5EF4-FFF2-40B4-BE49-F238E27FC236}">
                    <a16:creationId xmlns:a16="http://schemas.microsoft.com/office/drawing/2014/main" id="{8FFE0DE6-A765-6816-A107-0BC41DCF3D07}"/>
                  </a:ext>
                </a:extLst>
              </p:cNvPr>
              <p:cNvGrpSpPr/>
              <p:nvPr/>
            </p:nvGrpSpPr>
            <p:grpSpPr>
              <a:xfrm>
                <a:off x="7096709" y="1817095"/>
                <a:ext cx="1574405" cy="1469608"/>
                <a:chOff x="7096709" y="1817095"/>
                <a:chExt cx="1574405" cy="1469608"/>
              </a:xfrm>
            </p:grpSpPr>
            <p:pic>
              <p:nvPicPr>
                <p:cNvPr id="32" name="Graphic 31">
                  <a:extLst>
                    <a:ext uri="{FF2B5EF4-FFF2-40B4-BE49-F238E27FC236}">
                      <a16:creationId xmlns:a16="http://schemas.microsoft.com/office/drawing/2014/main" id="{C48A84EC-0BEF-EFB0-A6FA-770534589A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33" name="TextBox 32">
                  <a:extLst>
                    <a:ext uri="{FF2B5EF4-FFF2-40B4-BE49-F238E27FC236}">
                      <a16:creationId xmlns:a16="http://schemas.microsoft.com/office/drawing/2014/main" id="{8680B4E7-5079-42BE-C2D7-4460E780BDE4}"/>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24" name="Group 23">
                <a:extLst>
                  <a:ext uri="{FF2B5EF4-FFF2-40B4-BE49-F238E27FC236}">
                    <a16:creationId xmlns:a16="http://schemas.microsoft.com/office/drawing/2014/main" id="{B211443F-AA75-6840-0312-71DEAC042D72}"/>
                  </a:ext>
                </a:extLst>
              </p:cNvPr>
              <p:cNvGrpSpPr/>
              <p:nvPr/>
            </p:nvGrpSpPr>
            <p:grpSpPr>
              <a:xfrm>
                <a:off x="9143635" y="1817095"/>
                <a:ext cx="1143112" cy="1469608"/>
                <a:chOff x="9143635" y="1817095"/>
                <a:chExt cx="1143112" cy="1469608"/>
              </a:xfrm>
            </p:grpSpPr>
            <p:pic>
              <p:nvPicPr>
                <p:cNvPr id="30" name="Picture 29">
                  <a:extLst>
                    <a:ext uri="{FF2B5EF4-FFF2-40B4-BE49-F238E27FC236}">
                      <a16:creationId xmlns:a16="http://schemas.microsoft.com/office/drawing/2014/main" id="{8D93578D-E91D-85D3-EE9E-A9CC3D4B2B5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31" name="TextBox 30">
                  <a:extLst>
                    <a:ext uri="{FF2B5EF4-FFF2-40B4-BE49-F238E27FC236}">
                      <a16:creationId xmlns:a16="http://schemas.microsoft.com/office/drawing/2014/main" id="{92E4798D-2FE5-63C2-1129-DA57BCD39BC4}"/>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25" name="Straight Arrow Connector 24">
                <a:extLst>
                  <a:ext uri="{FF2B5EF4-FFF2-40B4-BE49-F238E27FC236}">
                    <a16:creationId xmlns:a16="http://schemas.microsoft.com/office/drawing/2014/main" id="{D5861E34-01A3-0113-0059-CCC9F56F76E4}"/>
                  </a:ext>
                </a:extLst>
              </p:cNvPr>
              <p:cNvCxnSpPr>
                <a:cxnSpLocks/>
                <a:stCxn id="28"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24C060-FA5B-1F1C-AFF1-3AA3BA957475}"/>
                  </a:ext>
                </a:extLst>
              </p:cNvPr>
              <p:cNvCxnSpPr>
                <a:endCxn id="30"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7E45332-B939-AB37-7DA6-359C2FB71CAD}"/>
                  </a:ext>
                </a:extLst>
              </p:cNvPr>
              <p:cNvGrpSpPr/>
              <p:nvPr/>
            </p:nvGrpSpPr>
            <p:grpSpPr>
              <a:xfrm>
                <a:off x="5493133" y="1817095"/>
                <a:ext cx="1266714" cy="1696581"/>
                <a:chOff x="5493133" y="1817095"/>
                <a:chExt cx="1266714" cy="1696581"/>
              </a:xfrm>
            </p:grpSpPr>
            <p:pic>
              <p:nvPicPr>
                <p:cNvPr id="28" name="Graphic 27">
                  <a:extLst>
                    <a:ext uri="{FF2B5EF4-FFF2-40B4-BE49-F238E27FC236}">
                      <a16:creationId xmlns:a16="http://schemas.microsoft.com/office/drawing/2014/main" id="{25F2239E-0E38-7A02-69F3-0C578300BE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29" name="TextBox 28">
                  <a:extLst>
                    <a:ext uri="{FF2B5EF4-FFF2-40B4-BE49-F238E27FC236}">
                      <a16:creationId xmlns:a16="http://schemas.microsoft.com/office/drawing/2014/main" id="{BDBC5DCD-6DB7-F387-7E7E-DA44C8493561}"/>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34" name="Group 33">
            <a:extLst>
              <a:ext uri="{FF2B5EF4-FFF2-40B4-BE49-F238E27FC236}">
                <a16:creationId xmlns:a16="http://schemas.microsoft.com/office/drawing/2014/main" id="{300A72FC-6775-AB35-3577-7DF8D75D712E}"/>
              </a:ext>
            </a:extLst>
          </p:cNvPr>
          <p:cNvGrpSpPr/>
          <p:nvPr/>
        </p:nvGrpSpPr>
        <p:grpSpPr>
          <a:xfrm>
            <a:off x="5221841" y="2948149"/>
            <a:ext cx="1579683" cy="2157851"/>
            <a:chOff x="5221841" y="2948149"/>
            <a:chExt cx="1579683" cy="2157851"/>
          </a:xfrm>
        </p:grpSpPr>
        <p:grpSp>
          <p:nvGrpSpPr>
            <p:cNvPr id="35" name="Group 34">
              <a:extLst>
                <a:ext uri="{FF2B5EF4-FFF2-40B4-BE49-F238E27FC236}">
                  <a16:creationId xmlns:a16="http://schemas.microsoft.com/office/drawing/2014/main" id="{FEC609B6-AB26-833E-FC7C-6AAA88185C91}"/>
                </a:ext>
              </a:extLst>
            </p:cNvPr>
            <p:cNvGrpSpPr/>
            <p:nvPr/>
          </p:nvGrpSpPr>
          <p:grpSpPr>
            <a:xfrm>
              <a:off x="5420505" y="2948149"/>
              <a:ext cx="1381019" cy="2157851"/>
              <a:chOff x="5420505" y="2948149"/>
              <a:chExt cx="1381019" cy="2157851"/>
            </a:xfrm>
          </p:grpSpPr>
          <p:grpSp>
            <p:nvGrpSpPr>
              <p:cNvPr id="37" name="Group 36">
                <a:extLst>
                  <a:ext uri="{FF2B5EF4-FFF2-40B4-BE49-F238E27FC236}">
                    <a16:creationId xmlns:a16="http://schemas.microsoft.com/office/drawing/2014/main" id="{BCDE4EBD-4F20-F67E-D6FF-11368C4D7893}"/>
                  </a:ext>
                </a:extLst>
              </p:cNvPr>
              <p:cNvGrpSpPr/>
              <p:nvPr/>
            </p:nvGrpSpPr>
            <p:grpSpPr>
              <a:xfrm>
                <a:off x="5420505" y="3636392"/>
                <a:ext cx="1381019" cy="1469608"/>
                <a:chOff x="5420505" y="3636392"/>
                <a:chExt cx="1381019" cy="1469608"/>
              </a:xfrm>
            </p:grpSpPr>
            <p:pic>
              <p:nvPicPr>
                <p:cNvPr id="39" name="Graphic 38">
                  <a:extLst>
                    <a:ext uri="{FF2B5EF4-FFF2-40B4-BE49-F238E27FC236}">
                      <a16:creationId xmlns:a16="http://schemas.microsoft.com/office/drawing/2014/main" id="{18B208AE-7073-68C1-E0A6-AF9F504B79C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40" name="TextBox 39">
                  <a:extLst>
                    <a:ext uri="{FF2B5EF4-FFF2-40B4-BE49-F238E27FC236}">
                      <a16:creationId xmlns:a16="http://schemas.microsoft.com/office/drawing/2014/main" id="{240A28B7-C9FF-4651-0166-92718C4F9367}"/>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38" name="Straight Arrow Connector 37">
                <a:extLst>
                  <a:ext uri="{FF2B5EF4-FFF2-40B4-BE49-F238E27FC236}">
                    <a16:creationId xmlns:a16="http://schemas.microsoft.com/office/drawing/2014/main" id="{0E0623AE-03F5-DF5C-8C72-8258BF97A3B3}"/>
                  </a:ext>
                </a:extLst>
              </p:cNvPr>
              <p:cNvCxnSpPr>
                <a:cxnSpLocks/>
                <a:endCxn id="39"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5C2D485E-339B-26F2-772E-D0C27C92C1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327842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4"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par>
                                <p:cTn id="14" presetID="22" presetClass="entr" presetSubtype="1"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3952-5636-ADDD-CC66-BD95EDBC9BE6}"/>
              </a:ext>
            </a:extLst>
          </p:cNvPr>
          <p:cNvSpPr>
            <a:spLocks noGrp="1"/>
          </p:cNvSpPr>
          <p:nvPr>
            <p:ph type="title"/>
          </p:nvPr>
        </p:nvSpPr>
        <p:spPr>
          <a:xfrm>
            <a:off x="8429122" y="103872"/>
            <a:ext cx="3518236" cy="2303117"/>
          </a:xfrm>
        </p:spPr>
        <p:txBody>
          <a:bodyPr>
            <a:normAutofit/>
          </a:bodyPr>
          <a:lstStyle/>
          <a:p>
            <a:pPr algn="ctr"/>
            <a:r>
              <a:rPr lang="en-US" sz="3200" dirty="0"/>
              <a:t>Property Management &amp; Marketing</a:t>
            </a:r>
          </a:p>
        </p:txBody>
      </p:sp>
      <p:grpSp>
        <p:nvGrpSpPr>
          <p:cNvPr id="3" name="Group 2">
            <a:extLst>
              <a:ext uri="{FF2B5EF4-FFF2-40B4-BE49-F238E27FC236}">
                <a16:creationId xmlns:a16="http://schemas.microsoft.com/office/drawing/2014/main" id="{5354A929-9F8D-14C4-56C3-A127D25BA25D}"/>
              </a:ext>
            </a:extLst>
          </p:cNvPr>
          <p:cNvGrpSpPr/>
          <p:nvPr/>
        </p:nvGrpSpPr>
        <p:grpSpPr>
          <a:xfrm>
            <a:off x="8228772" y="4403341"/>
            <a:ext cx="1447897" cy="806565"/>
            <a:chOff x="8393872" y="2128583"/>
            <a:chExt cx="1447897" cy="806565"/>
          </a:xfrm>
        </p:grpSpPr>
        <p:pic>
          <p:nvPicPr>
            <p:cNvPr id="4" name="Graphic 3">
              <a:extLst>
                <a:ext uri="{FF2B5EF4-FFF2-40B4-BE49-F238E27FC236}">
                  <a16:creationId xmlns:a16="http://schemas.microsoft.com/office/drawing/2014/main" id="{0F85A42B-509D-9D09-A2E3-94A72ADAF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5" name="TextBox 4">
              <a:extLst>
                <a:ext uri="{FF2B5EF4-FFF2-40B4-BE49-F238E27FC236}">
                  <a16:creationId xmlns:a16="http://schemas.microsoft.com/office/drawing/2014/main" id="{9F802CA5-F5D0-43D6-6CA7-BEA794DD0C06}"/>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6" name="Group 5">
            <a:extLst>
              <a:ext uri="{FF2B5EF4-FFF2-40B4-BE49-F238E27FC236}">
                <a16:creationId xmlns:a16="http://schemas.microsoft.com/office/drawing/2014/main" id="{D9C41142-6547-4347-BBC1-D48CCFD74614}"/>
              </a:ext>
            </a:extLst>
          </p:cNvPr>
          <p:cNvGrpSpPr/>
          <p:nvPr/>
        </p:nvGrpSpPr>
        <p:grpSpPr>
          <a:xfrm>
            <a:off x="4571306" y="399061"/>
            <a:ext cx="815288" cy="857772"/>
            <a:chOff x="4755838" y="1230863"/>
            <a:chExt cx="815288" cy="857772"/>
          </a:xfrm>
        </p:grpSpPr>
        <p:pic>
          <p:nvPicPr>
            <p:cNvPr id="7" name="Graphic 6">
              <a:extLst>
                <a:ext uri="{FF2B5EF4-FFF2-40B4-BE49-F238E27FC236}">
                  <a16:creationId xmlns:a16="http://schemas.microsoft.com/office/drawing/2014/main" id="{35ABDB38-8C87-F87D-97CD-F816B2ED3E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8" name="TextBox 7">
              <a:extLst>
                <a:ext uri="{FF2B5EF4-FFF2-40B4-BE49-F238E27FC236}">
                  <a16:creationId xmlns:a16="http://schemas.microsoft.com/office/drawing/2014/main" id="{A56B9A87-B69B-FD20-6B9B-57D9EF69E87B}"/>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9" name="Group 8">
            <a:extLst>
              <a:ext uri="{FF2B5EF4-FFF2-40B4-BE49-F238E27FC236}">
                <a16:creationId xmlns:a16="http://schemas.microsoft.com/office/drawing/2014/main" id="{AA0FE845-C9AB-EFDB-DF0C-A30F3C6D5155}"/>
              </a:ext>
            </a:extLst>
          </p:cNvPr>
          <p:cNvGrpSpPr/>
          <p:nvPr/>
        </p:nvGrpSpPr>
        <p:grpSpPr>
          <a:xfrm>
            <a:off x="5386594" y="399061"/>
            <a:ext cx="1097416" cy="857772"/>
            <a:chOff x="4614775" y="1230863"/>
            <a:chExt cx="1097416" cy="857772"/>
          </a:xfrm>
        </p:grpSpPr>
        <p:pic>
          <p:nvPicPr>
            <p:cNvPr id="10" name="Graphic 9">
              <a:extLst>
                <a:ext uri="{FF2B5EF4-FFF2-40B4-BE49-F238E27FC236}">
                  <a16:creationId xmlns:a16="http://schemas.microsoft.com/office/drawing/2014/main" id="{A1B584FE-DE2D-C61E-F318-2365AE0FC6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11" name="TextBox 10">
              <a:extLst>
                <a:ext uri="{FF2B5EF4-FFF2-40B4-BE49-F238E27FC236}">
                  <a16:creationId xmlns:a16="http://schemas.microsoft.com/office/drawing/2014/main" id="{CC712497-5390-0370-C0FC-33462C053DCF}"/>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12" name="Group 11">
            <a:extLst>
              <a:ext uri="{FF2B5EF4-FFF2-40B4-BE49-F238E27FC236}">
                <a16:creationId xmlns:a16="http://schemas.microsoft.com/office/drawing/2014/main" id="{1D278AA0-AB2D-4805-B5B7-7CEF6BF14A78}"/>
              </a:ext>
            </a:extLst>
          </p:cNvPr>
          <p:cNvGrpSpPr/>
          <p:nvPr/>
        </p:nvGrpSpPr>
        <p:grpSpPr>
          <a:xfrm>
            <a:off x="6424908" y="3909974"/>
            <a:ext cx="1216680" cy="809225"/>
            <a:chOff x="6720947" y="2927552"/>
            <a:chExt cx="1216680" cy="809225"/>
          </a:xfrm>
        </p:grpSpPr>
        <p:pic>
          <p:nvPicPr>
            <p:cNvPr id="13" name="Graphic 12">
              <a:extLst>
                <a:ext uri="{FF2B5EF4-FFF2-40B4-BE49-F238E27FC236}">
                  <a16:creationId xmlns:a16="http://schemas.microsoft.com/office/drawing/2014/main" id="{BAD621CF-BEE7-069D-D010-BC1CF77C04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14" name="TextBox 13">
              <a:extLst>
                <a:ext uri="{FF2B5EF4-FFF2-40B4-BE49-F238E27FC236}">
                  <a16:creationId xmlns:a16="http://schemas.microsoft.com/office/drawing/2014/main" id="{4ED52AF5-2F5E-43CB-3589-9B3A284EC79E}"/>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15" name="Picture 14">
              <a:extLst>
                <a:ext uri="{FF2B5EF4-FFF2-40B4-BE49-F238E27FC236}">
                  <a16:creationId xmlns:a16="http://schemas.microsoft.com/office/drawing/2014/main" id="{604F8FC9-98A8-CE40-3D7D-578849CBF4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16" name="Group 15">
            <a:extLst>
              <a:ext uri="{FF2B5EF4-FFF2-40B4-BE49-F238E27FC236}">
                <a16:creationId xmlns:a16="http://schemas.microsoft.com/office/drawing/2014/main" id="{B4345ADF-DE11-3F64-D385-B8C54BA96F80}"/>
              </a:ext>
            </a:extLst>
          </p:cNvPr>
          <p:cNvGrpSpPr/>
          <p:nvPr/>
        </p:nvGrpSpPr>
        <p:grpSpPr>
          <a:xfrm>
            <a:off x="1940754" y="1245054"/>
            <a:ext cx="1119730" cy="2030297"/>
            <a:chOff x="1940754" y="1245054"/>
            <a:chExt cx="1119730" cy="2030297"/>
          </a:xfrm>
        </p:grpSpPr>
        <p:grpSp>
          <p:nvGrpSpPr>
            <p:cNvPr id="17" name="Group 16">
              <a:extLst>
                <a:ext uri="{FF2B5EF4-FFF2-40B4-BE49-F238E27FC236}">
                  <a16:creationId xmlns:a16="http://schemas.microsoft.com/office/drawing/2014/main" id="{0C68BDFC-72C3-C9F4-24CE-3008A49103B5}"/>
                </a:ext>
              </a:extLst>
            </p:cNvPr>
            <p:cNvGrpSpPr/>
            <p:nvPr/>
          </p:nvGrpSpPr>
          <p:grpSpPr>
            <a:xfrm>
              <a:off x="1940754" y="2310717"/>
              <a:ext cx="1119730" cy="809225"/>
              <a:chOff x="4330199" y="2927552"/>
              <a:chExt cx="1119730" cy="809225"/>
            </a:xfrm>
          </p:grpSpPr>
          <p:pic>
            <p:nvPicPr>
              <p:cNvPr id="24" name="Graphic 23">
                <a:extLst>
                  <a:ext uri="{FF2B5EF4-FFF2-40B4-BE49-F238E27FC236}">
                    <a16:creationId xmlns:a16="http://schemas.microsoft.com/office/drawing/2014/main" id="{8B352942-F762-89B0-3855-9B9DD36A7E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5" name="TextBox 24">
                <a:extLst>
                  <a:ext uri="{FF2B5EF4-FFF2-40B4-BE49-F238E27FC236}">
                    <a16:creationId xmlns:a16="http://schemas.microsoft.com/office/drawing/2014/main" id="{C185E444-CB70-1FA9-EE9B-91DAD544577E}"/>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6" name="Picture 25">
                <a:extLst>
                  <a:ext uri="{FF2B5EF4-FFF2-40B4-BE49-F238E27FC236}">
                    <a16:creationId xmlns:a16="http://schemas.microsoft.com/office/drawing/2014/main" id="{699C52F7-BCC2-263D-8695-78D6DA7975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18" name="Group 17">
              <a:extLst>
                <a:ext uri="{FF2B5EF4-FFF2-40B4-BE49-F238E27FC236}">
                  <a16:creationId xmlns:a16="http://schemas.microsoft.com/office/drawing/2014/main" id="{F6501697-5C88-92C3-371C-20019ACAFE30}"/>
                </a:ext>
              </a:extLst>
            </p:cNvPr>
            <p:cNvGrpSpPr/>
            <p:nvPr/>
          </p:nvGrpSpPr>
          <p:grpSpPr>
            <a:xfrm>
              <a:off x="2054771" y="1245054"/>
              <a:ext cx="892680" cy="1010210"/>
              <a:chOff x="2089804" y="3937364"/>
              <a:chExt cx="892680" cy="1010210"/>
            </a:xfrm>
          </p:grpSpPr>
          <p:pic>
            <p:nvPicPr>
              <p:cNvPr id="22" name="Graphic 21">
                <a:extLst>
                  <a:ext uri="{FF2B5EF4-FFF2-40B4-BE49-F238E27FC236}">
                    <a16:creationId xmlns:a16="http://schemas.microsoft.com/office/drawing/2014/main" id="{722E6FDF-2880-65D4-E2AF-235A32105C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23" name="TextBox 22">
                <a:extLst>
                  <a:ext uri="{FF2B5EF4-FFF2-40B4-BE49-F238E27FC236}">
                    <a16:creationId xmlns:a16="http://schemas.microsoft.com/office/drawing/2014/main" id="{24778158-FBE4-7180-F3B2-E7D1DCF40B50}"/>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19" name="Straight Arrow Connector 18">
              <a:extLst>
                <a:ext uri="{FF2B5EF4-FFF2-40B4-BE49-F238E27FC236}">
                  <a16:creationId xmlns:a16="http://schemas.microsoft.com/office/drawing/2014/main" id="{C91C3DC6-5AC7-2197-34B7-83641D24AF94}"/>
                </a:ext>
              </a:extLst>
            </p:cNvPr>
            <p:cNvCxnSpPr>
              <a:stCxn id="23" idx="0"/>
              <a:endCxn id="24"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06EFB0-82AA-E550-2D1D-AFC68589C113}"/>
                </a:ext>
              </a:extLst>
            </p:cNvPr>
            <p:cNvCxnSpPr>
              <a:stCxn id="25" idx="2"/>
              <a:endCxn id="100"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B839780-6EFE-CDF6-EE58-9355A14F19E2}"/>
                </a:ext>
              </a:extLst>
            </p:cNvPr>
            <p:cNvCxnSpPr>
              <a:stCxn id="25" idx="2"/>
              <a:endCxn id="98"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55F9618-302A-AF46-4C27-790FB23B6C01}"/>
              </a:ext>
            </a:extLst>
          </p:cNvPr>
          <p:cNvGrpSpPr/>
          <p:nvPr/>
        </p:nvGrpSpPr>
        <p:grpSpPr>
          <a:xfrm>
            <a:off x="2018397" y="4025949"/>
            <a:ext cx="929441" cy="1422448"/>
            <a:chOff x="2018397" y="4025949"/>
            <a:chExt cx="929441" cy="1422448"/>
          </a:xfrm>
        </p:grpSpPr>
        <p:grpSp>
          <p:nvGrpSpPr>
            <p:cNvPr id="28" name="Group 27">
              <a:extLst>
                <a:ext uri="{FF2B5EF4-FFF2-40B4-BE49-F238E27FC236}">
                  <a16:creationId xmlns:a16="http://schemas.microsoft.com/office/drawing/2014/main" id="{599198DD-E045-EECA-273F-947CBFF0F777}"/>
                </a:ext>
              </a:extLst>
            </p:cNvPr>
            <p:cNvGrpSpPr/>
            <p:nvPr/>
          </p:nvGrpSpPr>
          <p:grpSpPr>
            <a:xfrm>
              <a:off x="2064198" y="4429012"/>
              <a:ext cx="883640" cy="1019385"/>
              <a:chOff x="3054623" y="4349182"/>
              <a:chExt cx="883640" cy="1019385"/>
            </a:xfrm>
          </p:grpSpPr>
          <p:pic>
            <p:nvPicPr>
              <p:cNvPr id="31" name="Graphic 30">
                <a:extLst>
                  <a:ext uri="{FF2B5EF4-FFF2-40B4-BE49-F238E27FC236}">
                    <a16:creationId xmlns:a16="http://schemas.microsoft.com/office/drawing/2014/main" id="{5FBC9A2A-B5B2-3D6A-DBAF-93AE3453C7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32" name="Graphic 31">
                <a:extLst>
                  <a:ext uri="{FF2B5EF4-FFF2-40B4-BE49-F238E27FC236}">
                    <a16:creationId xmlns:a16="http://schemas.microsoft.com/office/drawing/2014/main" id="{652B5AFF-FCAD-5A81-6380-303298B5B0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33" name="TextBox 32">
                <a:extLst>
                  <a:ext uri="{FF2B5EF4-FFF2-40B4-BE49-F238E27FC236}">
                    <a16:creationId xmlns:a16="http://schemas.microsoft.com/office/drawing/2014/main" id="{F5530F0E-BBBC-E70B-A0A5-8772F94E3D5D}"/>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29" name="Straight Arrow Connector 28">
              <a:extLst>
                <a:ext uri="{FF2B5EF4-FFF2-40B4-BE49-F238E27FC236}">
                  <a16:creationId xmlns:a16="http://schemas.microsoft.com/office/drawing/2014/main" id="{70050401-4528-FBDB-D6F6-A1DA50142827}"/>
                </a:ext>
              </a:extLst>
            </p:cNvPr>
            <p:cNvCxnSpPr>
              <a:cxnSpLocks/>
              <a:stCxn id="99" idx="2"/>
              <a:endCxn id="31"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E87D44-52CA-A667-019C-EFDD0220C507}"/>
                </a:ext>
              </a:extLst>
            </p:cNvPr>
            <p:cNvCxnSpPr>
              <a:stCxn id="101" idx="2"/>
              <a:endCxn id="31"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17EB24BA-C1CF-49CC-7786-8A7C9123051F}"/>
              </a:ext>
            </a:extLst>
          </p:cNvPr>
          <p:cNvCxnSpPr>
            <a:stCxn id="31" idx="3"/>
            <a:endCxn id="79"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9D6BD5A0-5046-C719-7D22-352600159419}"/>
              </a:ext>
            </a:extLst>
          </p:cNvPr>
          <p:cNvGrpSpPr/>
          <p:nvPr/>
        </p:nvGrpSpPr>
        <p:grpSpPr>
          <a:xfrm>
            <a:off x="4978950" y="1256833"/>
            <a:ext cx="1050352" cy="943888"/>
            <a:chOff x="4978950" y="1256833"/>
            <a:chExt cx="1050352" cy="943888"/>
          </a:xfrm>
        </p:grpSpPr>
        <p:grpSp>
          <p:nvGrpSpPr>
            <p:cNvPr id="36" name="Group 35">
              <a:extLst>
                <a:ext uri="{FF2B5EF4-FFF2-40B4-BE49-F238E27FC236}">
                  <a16:creationId xmlns:a16="http://schemas.microsoft.com/office/drawing/2014/main" id="{5D9B1DE0-50FB-9192-CC4D-96BB47D145AD}"/>
                </a:ext>
              </a:extLst>
            </p:cNvPr>
            <p:cNvGrpSpPr/>
            <p:nvPr/>
          </p:nvGrpSpPr>
          <p:grpSpPr>
            <a:xfrm>
              <a:off x="5026014" y="1380658"/>
              <a:ext cx="1003288" cy="820063"/>
              <a:chOff x="5594356" y="2069781"/>
              <a:chExt cx="1003288" cy="820063"/>
            </a:xfrm>
          </p:grpSpPr>
          <p:pic>
            <p:nvPicPr>
              <p:cNvPr id="39" name="Graphic 38">
                <a:extLst>
                  <a:ext uri="{FF2B5EF4-FFF2-40B4-BE49-F238E27FC236}">
                    <a16:creationId xmlns:a16="http://schemas.microsoft.com/office/drawing/2014/main" id="{0D6DAB9B-8397-6A1B-748D-BB7B36400F1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40" name="TextBox 39">
                <a:extLst>
                  <a:ext uri="{FF2B5EF4-FFF2-40B4-BE49-F238E27FC236}">
                    <a16:creationId xmlns:a16="http://schemas.microsoft.com/office/drawing/2014/main" id="{E5D3C477-27AA-0AA5-1EBB-9069F4276435}"/>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37" name="Straight Arrow Connector 36">
              <a:extLst>
                <a:ext uri="{FF2B5EF4-FFF2-40B4-BE49-F238E27FC236}">
                  <a16:creationId xmlns:a16="http://schemas.microsoft.com/office/drawing/2014/main" id="{A88FF011-937B-7841-C768-A3C80F758806}"/>
                </a:ext>
              </a:extLst>
            </p:cNvPr>
            <p:cNvCxnSpPr>
              <a:stCxn id="8" idx="2"/>
              <a:endCxn id="39"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685895A-C057-EE41-1DC1-246FE364CE8D}"/>
                </a:ext>
              </a:extLst>
            </p:cNvPr>
            <p:cNvCxnSpPr>
              <a:stCxn id="11" idx="2"/>
              <a:endCxn id="39"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DDFA79-57E5-2791-448C-5E01B8F4A48C}"/>
              </a:ext>
            </a:extLst>
          </p:cNvPr>
          <p:cNvGrpSpPr/>
          <p:nvPr/>
        </p:nvGrpSpPr>
        <p:grpSpPr>
          <a:xfrm>
            <a:off x="4911015" y="2200721"/>
            <a:ext cx="1233286" cy="1008858"/>
            <a:chOff x="4911015" y="2200721"/>
            <a:chExt cx="1233286" cy="1008858"/>
          </a:xfrm>
        </p:grpSpPr>
        <p:grpSp>
          <p:nvGrpSpPr>
            <p:cNvPr id="42" name="Group 41">
              <a:extLst>
                <a:ext uri="{FF2B5EF4-FFF2-40B4-BE49-F238E27FC236}">
                  <a16:creationId xmlns:a16="http://schemas.microsoft.com/office/drawing/2014/main" id="{25724280-ECAB-D285-E871-481EB2E5F9D8}"/>
                </a:ext>
              </a:extLst>
            </p:cNvPr>
            <p:cNvGrpSpPr/>
            <p:nvPr/>
          </p:nvGrpSpPr>
          <p:grpSpPr>
            <a:xfrm>
              <a:off x="4911015" y="2400354"/>
              <a:ext cx="1233286" cy="809225"/>
              <a:chOff x="5479357" y="2927552"/>
              <a:chExt cx="1233286" cy="809225"/>
            </a:xfrm>
          </p:grpSpPr>
          <p:pic>
            <p:nvPicPr>
              <p:cNvPr id="44" name="Graphic 43">
                <a:extLst>
                  <a:ext uri="{FF2B5EF4-FFF2-40B4-BE49-F238E27FC236}">
                    <a16:creationId xmlns:a16="http://schemas.microsoft.com/office/drawing/2014/main" id="{30D8A5D2-3BA3-4D4E-DBF0-CC2864090F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45" name="TextBox 44">
                <a:extLst>
                  <a:ext uri="{FF2B5EF4-FFF2-40B4-BE49-F238E27FC236}">
                    <a16:creationId xmlns:a16="http://schemas.microsoft.com/office/drawing/2014/main" id="{F2B19939-9986-3068-BDA4-1CB5A1EF48D0}"/>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46" name="Graphic 45">
                <a:extLst>
                  <a:ext uri="{FF2B5EF4-FFF2-40B4-BE49-F238E27FC236}">
                    <a16:creationId xmlns:a16="http://schemas.microsoft.com/office/drawing/2014/main" id="{65C2BF2E-F025-3B3A-9846-C80C9FFEA5F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43" name="Straight Arrow Connector 42">
              <a:extLst>
                <a:ext uri="{FF2B5EF4-FFF2-40B4-BE49-F238E27FC236}">
                  <a16:creationId xmlns:a16="http://schemas.microsoft.com/office/drawing/2014/main" id="{DC083E0F-A66F-A3BC-3500-B251E072984E}"/>
                </a:ext>
              </a:extLst>
            </p:cNvPr>
            <p:cNvCxnSpPr>
              <a:stCxn id="40" idx="2"/>
              <a:endCxn id="44"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D5672307-21EA-237D-BC10-7202504C377C}"/>
              </a:ext>
            </a:extLst>
          </p:cNvPr>
          <p:cNvCxnSpPr>
            <a:stCxn id="31" idx="3"/>
            <a:endCxn id="103"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9436E496-ED51-FDF4-90EE-AABFEC2C01D5}"/>
              </a:ext>
            </a:extLst>
          </p:cNvPr>
          <p:cNvGrpSpPr/>
          <p:nvPr/>
        </p:nvGrpSpPr>
        <p:grpSpPr>
          <a:xfrm>
            <a:off x="6210299" y="364397"/>
            <a:ext cx="1416907" cy="1072304"/>
            <a:chOff x="6210299" y="364397"/>
            <a:chExt cx="1416907" cy="1072304"/>
          </a:xfrm>
        </p:grpSpPr>
        <p:grpSp>
          <p:nvGrpSpPr>
            <p:cNvPr id="49" name="Group 48">
              <a:extLst>
                <a:ext uri="{FF2B5EF4-FFF2-40B4-BE49-F238E27FC236}">
                  <a16:creationId xmlns:a16="http://schemas.microsoft.com/office/drawing/2014/main" id="{6FB2A715-AA12-049C-3CDA-5AEC28922701}"/>
                </a:ext>
              </a:extLst>
            </p:cNvPr>
            <p:cNvGrpSpPr/>
            <p:nvPr/>
          </p:nvGrpSpPr>
          <p:grpSpPr>
            <a:xfrm>
              <a:off x="6737219" y="364397"/>
              <a:ext cx="889987" cy="1072304"/>
              <a:chOff x="7042958" y="1212920"/>
              <a:chExt cx="889987" cy="1072304"/>
            </a:xfrm>
          </p:grpSpPr>
          <p:pic>
            <p:nvPicPr>
              <p:cNvPr id="51" name="Graphic 50">
                <a:extLst>
                  <a:ext uri="{FF2B5EF4-FFF2-40B4-BE49-F238E27FC236}">
                    <a16:creationId xmlns:a16="http://schemas.microsoft.com/office/drawing/2014/main" id="{2407B9FF-A147-BE7F-A080-BC06E7EBDF1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52" name="TextBox 51">
                <a:extLst>
                  <a:ext uri="{FF2B5EF4-FFF2-40B4-BE49-F238E27FC236}">
                    <a16:creationId xmlns:a16="http://schemas.microsoft.com/office/drawing/2014/main" id="{D84FE3C9-A015-2D61-3BB4-6DEBE604B7C0}"/>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50" name="Straight Arrow Connector 49">
              <a:extLst>
                <a:ext uri="{FF2B5EF4-FFF2-40B4-BE49-F238E27FC236}">
                  <a16:creationId xmlns:a16="http://schemas.microsoft.com/office/drawing/2014/main" id="{756AF8E6-570A-FDA0-5982-A4DD5F57B659}"/>
                </a:ext>
              </a:extLst>
            </p:cNvPr>
            <p:cNvCxnSpPr>
              <a:stCxn id="51" idx="1"/>
              <a:endCxn id="10"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139D0CB-6DB4-7415-69A4-30296C92A8E7}"/>
              </a:ext>
            </a:extLst>
          </p:cNvPr>
          <p:cNvGrpSpPr/>
          <p:nvPr/>
        </p:nvGrpSpPr>
        <p:grpSpPr>
          <a:xfrm>
            <a:off x="9225199" y="3534947"/>
            <a:ext cx="1940410" cy="2161853"/>
            <a:chOff x="9225199" y="3534947"/>
            <a:chExt cx="1940410" cy="2161853"/>
          </a:xfrm>
        </p:grpSpPr>
        <p:grpSp>
          <p:nvGrpSpPr>
            <p:cNvPr id="54" name="Group 53">
              <a:extLst>
                <a:ext uri="{FF2B5EF4-FFF2-40B4-BE49-F238E27FC236}">
                  <a16:creationId xmlns:a16="http://schemas.microsoft.com/office/drawing/2014/main" id="{8790E585-34ED-1F23-C178-6AF9D9BBA0AF}"/>
                </a:ext>
              </a:extLst>
            </p:cNvPr>
            <p:cNvGrpSpPr/>
            <p:nvPr/>
          </p:nvGrpSpPr>
          <p:grpSpPr>
            <a:xfrm>
              <a:off x="10118719" y="4960792"/>
              <a:ext cx="1013419" cy="736008"/>
              <a:chOff x="6812476" y="4273607"/>
              <a:chExt cx="1013419" cy="736008"/>
            </a:xfrm>
          </p:grpSpPr>
          <p:pic>
            <p:nvPicPr>
              <p:cNvPr id="62" name="Picture 61">
                <a:extLst>
                  <a:ext uri="{FF2B5EF4-FFF2-40B4-BE49-F238E27FC236}">
                    <a16:creationId xmlns:a16="http://schemas.microsoft.com/office/drawing/2014/main" id="{2DE875BA-96CB-06DA-5D12-F44EFF3DC22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63" name="TextBox 62">
                <a:extLst>
                  <a:ext uri="{FF2B5EF4-FFF2-40B4-BE49-F238E27FC236}">
                    <a16:creationId xmlns:a16="http://schemas.microsoft.com/office/drawing/2014/main" id="{AAB8CADF-E602-E62E-9E4A-7BD644719C1A}"/>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55" name="Group 54">
              <a:extLst>
                <a:ext uri="{FF2B5EF4-FFF2-40B4-BE49-F238E27FC236}">
                  <a16:creationId xmlns:a16="http://schemas.microsoft.com/office/drawing/2014/main" id="{46974D02-76A1-26D6-794C-CB7CEA12FA3C}"/>
                </a:ext>
              </a:extLst>
            </p:cNvPr>
            <p:cNvGrpSpPr/>
            <p:nvPr/>
          </p:nvGrpSpPr>
          <p:grpSpPr>
            <a:xfrm>
              <a:off x="10182872" y="4152564"/>
              <a:ext cx="885115" cy="793835"/>
              <a:chOff x="9585806" y="4313095"/>
              <a:chExt cx="885115" cy="793835"/>
            </a:xfrm>
          </p:grpSpPr>
          <p:pic>
            <p:nvPicPr>
              <p:cNvPr id="60" name="Picture 59">
                <a:extLst>
                  <a:ext uri="{FF2B5EF4-FFF2-40B4-BE49-F238E27FC236}">
                    <a16:creationId xmlns:a16="http://schemas.microsoft.com/office/drawing/2014/main" id="{44985069-E5FA-11D1-E992-51791674D5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61" name="TextBox 60">
                <a:extLst>
                  <a:ext uri="{FF2B5EF4-FFF2-40B4-BE49-F238E27FC236}">
                    <a16:creationId xmlns:a16="http://schemas.microsoft.com/office/drawing/2014/main" id="{7FCDDEE3-DBAC-F5CB-60A7-D6F501528B8B}"/>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56" name="Rectangle: Rounded Corners 55">
              <a:extLst>
                <a:ext uri="{FF2B5EF4-FFF2-40B4-BE49-F238E27FC236}">
                  <a16:creationId xmlns:a16="http://schemas.microsoft.com/office/drawing/2014/main" id="{5808D51D-4517-7BF9-C2C3-232A47691210}"/>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57" name="Straight Arrow Connector 56">
              <a:extLst>
                <a:ext uri="{FF2B5EF4-FFF2-40B4-BE49-F238E27FC236}">
                  <a16:creationId xmlns:a16="http://schemas.microsoft.com/office/drawing/2014/main" id="{28F5342B-3AAC-96FC-D29D-57F05118837D}"/>
                </a:ext>
              </a:extLst>
            </p:cNvPr>
            <p:cNvCxnSpPr>
              <a:cxnSpLocks/>
              <a:stCxn id="56" idx="1"/>
              <a:endCxn id="4"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DB110EC-9B58-EF0C-9EF6-954791ABCA0F}"/>
                </a:ext>
              </a:extLst>
            </p:cNvPr>
            <p:cNvCxnSpPr>
              <a:endCxn id="4"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41FAD0-D659-081F-3B32-180836E084BD}"/>
                </a:ext>
              </a:extLst>
            </p:cNvPr>
            <p:cNvCxnSpPr>
              <a:cxnSpLocks/>
              <a:stCxn id="62" idx="1"/>
              <a:endCxn id="4"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95B6EAB3-ABE2-7C50-4A21-5755AE7B5CF2}"/>
              </a:ext>
            </a:extLst>
          </p:cNvPr>
          <p:cNvGrpSpPr/>
          <p:nvPr/>
        </p:nvGrpSpPr>
        <p:grpSpPr>
          <a:xfrm>
            <a:off x="7308244" y="4184971"/>
            <a:ext cx="1372000" cy="906181"/>
            <a:chOff x="7308244" y="4184971"/>
            <a:chExt cx="1372000" cy="906181"/>
          </a:xfrm>
        </p:grpSpPr>
        <p:cxnSp>
          <p:nvCxnSpPr>
            <p:cNvPr id="65" name="Straight Arrow Connector 64">
              <a:extLst>
                <a:ext uri="{FF2B5EF4-FFF2-40B4-BE49-F238E27FC236}">
                  <a16:creationId xmlns:a16="http://schemas.microsoft.com/office/drawing/2014/main" id="{9ADD5418-773F-57BB-87F5-1978A62D7B5F}"/>
                </a:ext>
              </a:extLst>
            </p:cNvPr>
            <p:cNvCxnSpPr>
              <a:stCxn id="4" idx="1"/>
              <a:endCxn id="84"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7D54775-F7FC-7E18-A435-DD016553A9EB}"/>
                </a:ext>
              </a:extLst>
            </p:cNvPr>
            <p:cNvCxnSpPr>
              <a:stCxn id="4" idx="1"/>
              <a:endCxn id="13"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80DD4FBF-9C47-B467-6F10-62263A21CED8}"/>
              </a:ext>
            </a:extLst>
          </p:cNvPr>
          <p:cNvGrpSpPr/>
          <p:nvPr/>
        </p:nvGrpSpPr>
        <p:grpSpPr>
          <a:xfrm>
            <a:off x="6434816" y="3022376"/>
            <a:ext cx="2245428" cy="1653443"/>
            <a:chOff x="6434816" y="3022376"/>
            <a:chExt cx="2245428" cy="1653443"/>
          </a:xfrm>
        </p:grpSpPr>
        <p:grpSp>
          <p:nvGrpSpPr>
            <p:cNvPr id="68" name="Group 67">
              <a:extLst>
                <a:ext uri="{FF2B5EF4-FFF2-40B4-BE49-F238E27FC236}">
                  <a16:creationId xmlns:a16="http://schemas.microsoft.com/office/drawing/2014/main" id="{C8E66B4F-B188-B19E-D35D-1FD3665064CC}"/>
                </a:ext>
              </a:extLst>
            </p:cNvPr>
            <p:cNvGrpSpPr/>
            <p:nvPr/>
          </p:nvGrpSpPr>
          <p:grpSpPr>
            <a:xfrm>
              <a:off x="6434816" y="3022376"/>
              <a:ext cx="1187506" cy="809225"/>
              <a:chOff x="6735535" y="2927552"/>
              <a:chExt cx="1187506" cy="809225"/>
            </a:xfrm>
          </p:grpSpPr>
          <p:pic>
            <p:nvPicPr>
              <p:cNvPr id="70" name="Graphic 69">
                <a:extLst>
                  <a:ext uri="{FF2B5EF4-FFF2-40B4-BE49-F238E27FC236}">
                    <a16:creationId xmlns:a16="http://schemas.microsoft.com/office/drawing/2014/main" id="{6B7E3EEA-69E6-B943-31C7-511A5E5AE0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71" name="TextBox 70">
                <a:extLst>
                  <a:ext uri="{FF2B5EF4-FFF2-40B4-BE49-F238E27FC236}">
                    <a16:creationId xmlns:a16="http://schemas.microsoft.com/office/drawing/2014/main" id="{44F6CFF0-65B4-1517-7104-2AC7E50C7A75}"/>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72" name="Picture 71">
                <a:extLst>
                  <a:ext uri="{FF2B5EF4-FFF2-40B4-BE49-F238E27FC236}">
                    <a16:creationId xmlns:a16="http://schemas.microsoft.com/office/drawing/2014/main" id="{B8FC1984-CF2A-6CAF-931C-4923C888AB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69" name="Straight Arrow Connector 68">
              <a:extLst>
                <a:ext uri="{FF2B5EF4-FFF2-40B4-BE49-F238E27FC236}">
                  <a16:creationId xmlns:a16="http://schemas.microsoft.com/office/drawing/2014/main" id="{D56114C2-9A27-88FA-7947-6F19387B18EE}"/>
                </a:ext>
              </a:extLst>
            </p:cNvPr>
            <p:cNvCxnSpPr>
              <a:stCxn id="4" idx="1"/>
              <a:endCxn id="70"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EE973AD-3A35-60D0-2D22-02738AA9161A}"/>
              </a:ext>
            </a:extLst>
          </p:cNvPr>
          <p:cNvGrpSpPr/>
          <p:nvPr/>
        </p:nvGrpSpPr>
        <p:grpSpPr>
          <a:xfrm>
            <a:off x="8952722" y="2525744"/>
            <a:ext cx="2305701" cy="1877597"/>
            <a:chOff x="8952722" y="2525744"/>
            <a:chExt cx="2305701" cy="1877597"/>
          </a:xfrm>
        </p:grpSpPr>
        <p:sp>
          <p:nvSpPr>
            <p:cNvPr id="74" name="Rectangle: Rounded Corners 73">
              <a:extLst>
                <a:ext uri="{FF2B5EF4-FFF2-40B4-BE49-F238E27FC236}">
                  <a16:creationId xmlns:a16="http://schemas.microsoft.com/office/drawing/2014/main" id="{C96C6532-4B77-6247-5919-B63D5AB58183}"/>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75" name="Straight Arrow Connector 74">
              <a:extLst>
                <a:ext uri="{FF2B5EF4-FFF2-40B4-BE49-F238E27FC236}">
                  <a16:creationId xmlns:a16="http://schemas.microsoft.com/office/drawing/2014/main" id="{FD1E5738-D177-A9D3-2DE7-88700DCCE423}"/>
                </a:ext>
              </a:extLst>
            </p:cNvPr>
            <p:cNvCxnSpPr>
              <a:stCxn id="74" idx="1"/>
              <a:endCxn id="4"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6810528B-CEB3-CEED-D447-3598359B7F99}"/>
              </a:ext>
            </a:extLst>
          </p:cNvPr>
          <p:cNvGrpSpPr/>
          <p:nvPr/>
        </p:nvGrpSpPr>
        <p:grpSpPr>
          <a:xfrm>
            <a:off x="5050571" y="4184971"/>
            <a:ext cx="1707679" cy="1195050"/>
            <a:chOff x="5050571" y="4184971"/>
            <a:chExt cx="1707679" cy="1195050"/>
          </a:xfrm>
        </p:grpSpPr>
        <p:grpSp>
          <p:nvGrpSpPr>
            <p:cNvPr id="77" name="Group 76">
              <a:extLst>
                <a:ext uri="{FF2B5EF4-FFF2-40B4-BE49-F238E27FC236}">
                  <a16:creationId xmlns:a16="http://schemas.microsoft.com/office/drawing/2014/main" id="{35E59395-C66F-D022-13B0-B5E6E702574E}"/>
                </a:ext>
              </a:extLst>
            </p:cNvPr>
            <p:cNvGrpSpPr/>
            <p:nvPr/>
          </p:nvGrpSpPr>
          <p:grpSpPr>
            <a:xfrm>
              <a:off x="5050571" y="4431226"/>
              <a:ext cx="954172" cy="948795"/>
              <a:chOff x="5618913" y="4376259"/>
              <a:chExt cx="954172" cy="948795"/>
            </a:xfrm>
          </p:grpSpPr>
          <p:pic>
            <p:nvPicPr>
              <p:cNvPr id="79" name="Graphic 78">
                <a:extLst>
                  <a:ext uri="{FF2B5EF4-FFF2-40B4-BE49-F238E27FC236}">
                    <a16:creationId xmlns:a16="http://schemas.microsoft.com/office/drawing/2014/main" id="{0576F509-04E8-D99A-8AEC-E8A2FC68AC6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80" name="TextBox 79">
                <a:extLst>
                  <a:ext uri="{FF2B5EF4-FFF2-40B4-BE49-F238E27FC236}">
                    <a16:creationId xmlns:a16="http://schemas.microsoft.com/office/drawing/2014/main" id="{16B18B65-685C-5687-53A2-72F9C1C5E3DB}"/>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78" name="Straight Arrow Connector 77">
              <a:extLst>
                <a:ext uri="{FF2B5EF4-FFF2-40B4-BE49-F238E27FC236}">
                  <a16:creationId xmlns:a16="http://schemas.microsoft.com/office/drawing/2014/main" id="{D132E004-FD96-3D8D-DA8B-D3FE032EA04B}"/>
                </a:ext>
              </a:extLst>
            </p:cNvPr>
            <p:cNvCxnSpPr>
              <a:cxnSpLocks/>
              <a:stCxn id="13" idx="1"/>
              <a:endCxn id="79"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C09C543-55D7-9DF3-5412-48A9648F425E}"/>
              </a:ext>
            </a:extLst>
          </p:cNvPr>
          <p:cNvGrpSpPr/>
          <p:nvPr/>
        </p:nvGrpSpPr>
        <p:grpSpPr>
          <a:xfrm>
            <a:off x="5808700" y="4698060"/>
            <a:ext cx="1832888" cy="1142763"/>
            <a:chOff x="5808700" y="4698060"/>
            <a:chExt cx="1832888" cy="1142763"/>
          </a:xfrm>
        </p:grpSpPr>
        <p:grpSp>
          <p:nvGrpSpPr>
            <p:cNvPr id="82" name="Group 81">
              <a:extLst>
                <a:ext uri="{FF2B5EF4-FFF2-40B4-BE49-F238E27FC236}">
                  <a16:creationId xmlns:a16="http://schemas.microsoft.com/office/drawing/2014/main" id="{6CCD47EA-3643-5A48-BA7A-E6FCA6F4644C}"/>
                </a:ext>
              </a:extLst>
            </p:cNvPr>
            <p:cNvGrpSpPr/>
            <p:nvPr/>
          </p:nvGrpSpPr>
          <p:grpSpPr>
            <a:xfrm>
              <a:off x="6424909" y="4816155"/>
              <a:ext cx="1216679" cy="1024668"/>
              <a:chOff x="6720948" y="2927552"/>
              <a:chExt cx="1216679" cy="1024668"/>
            </a:xfrm>
          </p:grpSpPr>
          <p:pic>
            <p:nvPicPr>
              <p:cNvPr id="84" name="Graphic 83">
                <a:extLst>
                  <a:ext uri="{FF2B5EF4-FFF2-40B4-BE49-F238E27FC236}">
                    <a16:creationId xmlns:a16="http://schemas.microsoft.com/office/drawing/2014/main" id="{2BB7F008-10C9-DD83-38FB-3AF3337D9D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5" name="TextBox 84">
                <a:extLst>
                  <a:ext uri="{FF2B5EF4-FFF2-40B4-BE49-F238E27FC236}">
                    <a16:creationId xmlns:a16="http://schemas.microsoft.com/office/drawing/2014/main" id="{6F83F154-A274-4C33-C7D2-AC423CBDADA6}"/>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86" name="Picture 85">
                <a:extLst>
                  <a:ext uri="{FF2B5EF4-FFF2-40B4-BE49-F238E27FC236}">
                    <a16:creationId xmlns:a16="http://schemas.microsoft.com/office/drawing/2014/main" id="{3372CE51-247F-A558-BDA9-34D09F3ACC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83" name="Straight Arrow Connector 82">
              <a:extLst>
                <a:ext uri="{FF2B5EF4-FFF2-40B4-BE49-F238E27FC236}">
                  <a16:creationId xmlns:a16="http://schemas.microsoft.com/office/drawing/2014/main" id="{E7895954-FDB0-9861-7FD0-37A0F7FD1D03}"/>
                </a:ext>
              </a:extLst>
            </p:cNvPr>
            <p:cNvCxnSpPr>
              <a:stCxn id="84" idx="1"/>
              <a:endCxn id="79"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C25D7D82-CCE7-773C-1296-452A9FE1D58A}"/>
              </a:ext>
            </a:extLst>
          </p:cNvPr>
          <p:cNvGrpSpPr/>
          <p:nvPr/>
        </p:nvGrpSpPr>
        <p:grpSpPr>
          <a:xfrm>
            <a:off x="6435324" y="2139460"/>
            <a:ext cx="2244920" cy="2536359"/>
            <a:chOff x="6435324" y="2139460"/>
            <a:chExt cx="2244920" cy="2536359"/>
          </a:xfrm>
        </p:grpSpPr>
        <p:grpSp>
          <p:nvGrpSpPr>
            <p:cNvPr id="88" name="Group 87">
              <a:extLst>
                <a:ext uri="{FF2B5EF4-FFF2-40B4-BE49-F238E27FC236}">
                  <a16:creationId xmlns:a16="http://schemas.microsoft.com/office/drawing/2014/main" id="{B9720E52-AA85-660D-C598-EE714B109042}"/>
                </a:ext>
              </a:extLst>
            </p:cNvPr>
            <p:cNvGrpSpPr/>
            <p:nvPr/>
          </p:nvGrpSpPr>
          <p:grpSpPr>
            <a:xfrm>
              <a:off x="6435324" y="2139460"/>
              <a:ext cx="1207318" cy="809225"/>
              <a:chOff x="6725631" y="2927552"/>
              <a:chExt cx="1207318" cy="809225"/>
            </a:xfrm>
          </p:grpSpPr>
          <p:pic>
            <p:nvPicPr>
              <p:cNvPr id="90" name="Graphic 89">
                <a:extLst>
                  <a:ext uri="{FF2B5EF4-FFF2-40B4-BE49-F238E27FC236}">
                    <a16:creationId xmlns:a16="http://schemas.microsoft.com/office/drawing/2014/main" id="{19C4FD97-8BFA-219B-4CF7-8B84BACFA5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91" name="TextBox 90">
                <a:extLst>
                  <a:ext uri="{FF2B5EF4-FFF2-40B4-BE49-F238E27FC236}">
                    <a16:creationId xmlns:a16="http://schemas.microsoft.com/office/drawing/2014/main" id="{9CFBC2E5-79FB-AE04-FD3E-85133D8EC4B9}"/>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92" name="Picture 91">
                <a:extLst>
                  <a:ext uri="{FF2B5EF4-FFF2-40B4-BE49-F238E27FC236}">
                    <a16:creationId xmlns:a16="http://schemas.microsoft.com/office/drawing/2014/main" id="{25FFBD2E-988D-B71F-F6B8-BEB8E0CB0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89" name="Straight Arrow Connector 88">
              <a:extLst>
                <a:ext uri="{FF2B5EF4-FFF2-40B4-BE49-F238E27FC236}">
                  <a16:creationId xmlns:a16="http://schemas.microsoft.com/office/drawing/2014/main" id="{FC78A41C-44DB-868A-D8BA-D439E69770BB}"/>
                </a:ext>
              </a:extLst>
            </p:cNvPr>
            <p:cNvCxnSpPr>
              <a:stCxn id="4" idx="1"/>
              <a:endCxn id="91"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DF06A716-88FC-918F-14EE-BD13C9752294}"/>
              </a:ext>
            </a:extLst>
          </p:cNvPr>
          <p:cNvGrpSpPr/>
          <p:nvPr/>
        </p:nvGrpSpPr>
        <p:grpSpPr>
          <a:xfrm>
            <a:off x="1681606" y="3055691"/>
            <a:ext cx="3229409" cy="1185701"/>
            <a:chOff x="1681606" y="3055691"/>
            <a:chExt cx="3229409" cy="1185701"/>
          </a:xfrm>
        </p:grpSpPr>
        <p:cxnSp>
          <p:nvCxnSpPr>
            <p:cNvPr id="94" name="Straight Arrow Connector 93">
              <a:extLst>
                <a:ext uri="{FF2B5EF4-FFF2-40B4-BE49-F238E27FC236}">
                  <a16:creationId xmlns:a16="http://schemas.microsoft.com/office/drawing/2014/main" id="{5EE8327C-B2BA-550F-9A0D-6F07CF520E4C}"/>
                </a:ext>
              </a:extLst>
            </p:cNvPr>
            <p:cNvCxnSpPr>
              <a:stCxn id="45" idx="1"/>
              <a:endCxn id="100"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397BFAB6-0979-7040-DDAE-D05A142622CC}"/>
                </a:ext>
              </a:extLst>
            </p:cNvPr>
            <p:cNvGrpSpPr/>
            <p:nvPr/>
          </p:nvGrpSpPr>
          <p:grpSpPr>
            <a:xfrm>
              <a:off x="1681606" y="3275351"/>
              <a:ext cx="673582" cy="750598"/>
              <a:chOff x="2238829" y="4221115"/>
              <a:chExt cx="673582" cy="750598"/>
            </a:xfrm>
          </p:grpSpPr>
          <p:pic>
            <p:nvPicPr>
              <p:cNvPr id="100" name="Graphic 99">
                <a:extLst>
                  <a:ext uri="{FF2B5EF4-FFF2-40B4-BE49-F238E27FC236}">
                    <a16:creationId xmlns:a16="http://schemas.microsoft.com/office/drawing/2014/main" id="{A3AF0D1A-F2A6-18DB-C88E-AA067B58B69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101" name="TextBox 100">
                <a:extLst>
                  <a:ext uri="{FF2B5EF4-FFF2-40B4-BE49-F238E27FC236}">
                    <a16:creationId xmlns:a16="http://schemas.microsoft.com/office/drawing/2014/main" id="{7F8E9963-58C6-D56C-8BAD-6831FC8D84EC}"/>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96" name="Group 95">
              <a:extLst>
                <a:ext uri="{FF2B5EF4-FFF2-40B4-BE49-F238E27FC236}">
                  <a16:creationId xmlns:a16="http://schemas.microsoft.com/office/drawing/2014/main" id="{6356B339-33CE-8FAD-F8D1-B449F8726469}"/>
                </a:ext>
              </a:extLst>
            </p:cNvPr>
            <p:cNvGrpSpPr/>
            <p:nvPr/>
          </p:nvGrpSpPr>
          <p:grpSpPr>
            <a:xfrm>
              <a:off x="2431134" y="3275351"/>
              <a:ext cx="892680" cy="966041"/>
              <a:chOff x="3195865" y="4364435"/>
              <a:chExt cx="892680" cy="966041"/>
            </a:xfrm>
          </p:grpSpPr>
          <p:pic>
            <p:nvPicPr>
              <p:cNvPr id="98" name="Graphic 97">
                <a:extLst>
                  <a:ext uri="{FF2B5EF4-FFF2-40B4-BE49-F238E27FC236}">
                    <a16:creationId xmlns:a16="http://schemas.microsoft.com/office/drawing/2014/main" id="{F74D9098-5B27-4288-6A39-E1F7184F53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99" name="TextBox 98">
                <a:extLst>
                  <a:ext uri="{FF2B5EF4-FFF2-40B4-BE49-F238E27FC236}">
                    <a16:creationId xmlns:a16="http://schemas.microsoft.com/office/drawing/2014/main" id="{A4AB54F2-0DD9-F56B-E078-7EC75C785FA5}"/>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97" name="Straight Arrow Connector 96">
              <a:extLst>
                <a:ext uri="{FF2B5EF4-FFF2-40B4-BE49-F238E27FC236}">
                  <a16:creationId xmlns:a16="http://schemas.microsoft.com/office/drawing/2014/main" id="{59B31773-CB5D-EFA7-942A-DA652751BF98}"/>
                </a:ext>
              </a:extLst>
            </p:cNvPr>
            <p:cNvCxnSpPr>
              <a:stCxn id="45" idx="1"/>
              <a:endCxn id="98"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A746E1B6-BB04-03C6-5D15-4506E77A68E3}"/>
              </a:ext>
            </a:extLst>
          </p:cNvPr>
          <p:cNvGrpSpPr/>
          <p:nvPr/>
        </p:nvGrpSpPr>
        <p:grpSpPr>
          <a:xfrm>
            <a:off x="5120013" y="3338703"/>
            <a:ext cx="815288" cy="820063"/>
            <a:chOff x="5006579" y="4275933"/>
            <a:chExt cx="815288" cy="820063"/>
          </a:xfrm>
        </p:grpSpPr>
        <p:pic>
          <p:nvPicPr>
            <p:cNvPr id="103" name="Graphic 102">
              <a:extLst>
                <a:ext uri="{FF2B5EF4-FFF2-40B4-BE49-F238E27FC236}">
                  <a16:creationId xmlns:a16="http://schemas.microsoft.com/office/drawing/2014/main" id="{350378E6-6E29-908F-FB7A-E9E9A9507E2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104" name="TextBox 103">
              <a:extLst>
                <a:ext uri="{FF2B5EF4-FFF2-40B4-BE49-F238E27FC236}">
                  <a16:creationId xmlns:a16="http://schemas.microsoft.com/office/drawing/2014/main" id="{1AAC2113-E73D-523D-7519-AE7BD0573FDF}"/>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105" name="Straight Arrow Connector 104">
            <a:extLst>
              <a:ext uri="{FF2B5EF4-FFF2-40B4-BE49-F238E27FC236}">
                <a16:creationId xmlns:a16="http://schemas.microsoft.com/office/drawing/2014/main" id="{6BD66D4C-8B9D-E4CF-271B-75D1110871F4}"/>
              </a:ext>
            </a:extLst>
          </p:cNvPr>
          <p:cNvCxnSpPr>
            <a:cxnSpLocks/>
            <a:stCxn id="44" idx="2"/>
            <a:endCxn id="103"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1B99CDD-EFDB-7D76-7788-87FE93D989AD}"/>
              </a:ext>
            </a:extLst>
          </p:cNvPr>
          <p:cNvCxnSpPr>
            <a:stCxn id="51" idx="1"/>
            <a:endCxn id="39" idx="3"/>
          </p:cNvCxnSpPr>
          <p:nvPr/>
        </p:nvCxnSpPr>
        <p:spPr>
          <a:xfrm flipH="1">
            <a:off x="5802655" y="668040"/>
            <a:ext cx="1076604" cy="987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1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right)">
                                      <p:cBhvr>
                                        <p:cTn id="17" dur="500"/>
                                        <p:tgtEl>
                                          <p:spTgt spid="4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right)">
                                      <p:cBhvr>
                                        <p:cTn id="25" dur="500"/>
                                        <p:tgtEl>
                                          <p:spTgt spid="76"/>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wipe(up)">
                                      <p:cBhvr>
                                        <p:cTn id="33" dur="500"/>
                                        <p:tgtEl>
                                          <p:spTgt spid="106"/>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up)">
                                      <p:cBhvr>
                                        <p:cTn id="41" dur="500"/>
                                        <p:tgtEl>
                                          <p:spTgt spid="105"/>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right)">
                                      <p:cBhvr>
                                        <p:cTn id="45" dur="500"/>
                                        <p:tgtEl>
                                          <p:spTgt spid="93"/>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childTnLst>
                          </p:cTn>
                        </p:par>
                        <p:par>
                          <p:cTn id="54" fill="hold">
                            <p:stCondLst>
                              <p:cond delay="5500"/>
                            </p:stCondLst>
                            <p:childTnLst>
                              <p:par>
                                <p:cTn id="55" presetID="22" presetClass="entr" presetSubtype="8"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par>
                          <p:cTn id="58" fill="hold">
                            <p:stCondLst>
                              <p:cond delay="6000"/>
                            </p:stCondLst>
                            <p:childTnLst>
                              <p:par>
                                <p:cTn id="59" presetID="22" presetClass="entr" presetSubtype="2" fill="hold"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wipe(right)">
                                      <p:cBhvr>
                                        <p:cTn id="61" dur="500"/>
                                        <p:tgtEl>
                                          <p:spTgt spid="81"/>
                                        </p:tgtEl>
                                      </p:cBhvr>
                                    </p:animEffect>
                                  </p:childTnLst>
                                </p:cTn>
                              </p:par>
                            </p:childTnLst>
                          </p:cTn>
                        </p:par>
                        <p:par>
                          <p:cTn id="62" fill="hold">
                            <p:stCondLst>
                              <p:cond delay="6500"/>
                            </p:stCondLst>
                            <p:childTnLst>
                              <p:par>
                                <p:cTn id="63" presetID="10" presetClass="entr" presetSubtype="0"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par>
                          <p:cTn id="66" fill="hold">
                            <p:stCondLst>
                              <p:cond delay="7000"/>
                            </p:stCondLst>
                            <p:childTnLst>
                              <p:par>
                                <p:cTn id="67" presetID="22" presetClass="entr" presetSubtype="2"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right)">
                                      <p:cBhvr>
                                        <p:cTn id="69" dur="500"/>
                                        <p:tgtEl>
                                          <p:spTgt spid="64"/>
                                        </p:tgtEl>
                                      </p:cBhvr>
                                    </p:animEffect>
                                  </p:childTnLst>
                                </p:cTn>
                              </p:par>
                            </p:childTnLst>
                          </p:cTn>
                        </p:par>
                        <p:par>
                          <p:cTn id="70" fill="hold">
                            <p:stCondLst>
                              <p:cond delay="7500"/>
                            </p:stCondLst>
                            <p:childTnLst>
                              <p:par>
                                <p:cTn id="71" presetID="22" presetClass="entr" presetSubtype="2" fill="hold"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right)">
                                      <p:cBhvr>
                                        <p:cTn id="73" dur="500"/>
                                        <p:tgtEl>
                                          <p:spTgt spid="53"/>
                                        </p:tgtEl>
                                      </p:cBhvr>
                                    </p:animEffect>
                                  </p:childTnLst>
                                </p:cTn>
                              </p:par>
                            </p:childTnLst>
                          </p:cTn>
                        </p:par>
                        <p:par>
                          <p:cTn id="74" fill="hold">
                            <p:stCondLst>
                              <p:cond delay="8000"/>
                            </p:stCondLst>
                            <p:childTnLst>
                              <p:par>
                                <p:cTn id="75" presetID="22" presetClass="entr" presetSubtype="4"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down)">
                                      <p:cBhvr>
                                        <p:cTn id="77" dur="500"/>
                                        <p:tgtEl>
                                          <p:spTgt spid="67"/>
                                        </p:tgtEl>
                                      </p:cBhvr>
                                    </p:animEffect>
                                  </p:childTnLst>
                                </p:cTn>
                              </p:par>
                            </p:childTnLst>
                          </p:cTn>
                        </p:par>
                        <p:par>
                          <p:cTn id="78" fill="hold">
                            <p:stCondLst>
                              <p:cond delay="8500"/>
                            </p:stCondLst>
                            <p:childTnLst>
                              <p:par>
                                <p:cTn id="79" presetID="22" presetClass="entr" presetSubtype="4" fill="hold" nodeType="after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wipe(down)">
                                      <p:cBhvr>
                                        <p:cTn id="81" dur="500"/>
                                        <p:tgtEl>
                                          <p:spTgt spid="87"/>
                                        </p:tgtEl>
                                      </p:cBhvr>
                                    </p:animEffect>
                                  </p:childTnLst>
                                </p:cTn>
                              </p:par>
                            </p:childTnLst>
                          </p:cTn>
                        </p:par>
                        <p:par>
                          <p:cTn id="82" fill="hold">
                            <p:stCondLst>
                              <p:cond delay="9000"/>
                            </p:stCondLst>
                            <p:childTnLst>
                              <p:par>
                                <p:cTn id="83" presetID="22" presetClass="entr" presetSubtype="1" fill="hold" nodeType="after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wipe(up)">
                                      <p:cBhvr>
                                        <p:cTn id="85" dur="500"/>
                                        <p:tgtEl>
                                          <p:spTgt spid="73"/>
                                        </p:tgtEl>
                                      </p:cBhvr>
                                    </p:animEffect>
                                  </p:childTnLst>
                                </p:cTn>
                              </p:par>
                            </p:childTnLst>
                          </p:cTn>
                        </p:par>
                        <p:par>
                          <p:cTn id="86" fill="hold">
                            <p:stCondLst>
                              <p:cond delay="9500"/>
                            </p:stCondLst>
                            <p:childTnLst>
                              <p:par>
                                <p:cTn id="87" presetID="22" presetClass="entr" presetSubtype="1" fill="hold" nodeType="after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up)">
                                      <p:cBhvr>
                                        <p:cTn id="8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DA3C-C345-E5E0-5060-0612D39F7F86}"/>
              </a:ext>
            </a:extLst>
          </p:cNvPr>
          <p:cNvSpPr>
            <a:spLocks noGrp="1"/>
          </p:cNvSpPr>
          <p:nvPr>
            <p:ph type="title"/>
          </p:nvPr>
        </p:nvSpPr>
        <p:spPr/>
        <p:txBody>
          <a:bodyPr/>
          <a:lstStyle/>
          <a:p>
            <a:r>
              <a:rPr lang="en-US" dirty="0"/>
              <a:t>Catalog Maintenance</a:t>
            </a:r>
          </a:p>
        </p:txBody>
      </p:sp>
      <p:pic>
        <p:nvPicPr>
          <p:cNvPr id="4" name="Picture 3">
            <a:extLst>
              <a:ext uri="{FF2B5EF4-FFF2-40B4-BE49-F238E27FC236}">
                <a16:creationId xmlns:a16="http://schemas.microsoft.com/office/drawing/2014/main" id="{EAAC0471-29CC-E8E1-5F89-5B8D66250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064" y="1076727"/>
            <a:ext cx="6930190" cy="4868730"/>
          </a:xfrm>
          <a:prstGeom prst="rect">
            <a:avLst/>
          </a:prstGeom>
        </p:spPr>
      </p:pic>
    </p:spTree>
    <p:extLst>
      <p:ext uri="{BB962C8B-B14F-4D97-AF65-F5344CB8AC3E}">
        <p14:creationId xmlns:p14="http://schemas.microsoft.com/office/powerpoint/2010/main" val="929868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2EE0-9067-5E50-D9AC-CBC2980BA79B}"/>
              </a:ext>
            </a:extLst>
          </p:cNvPr>
          <p:cNvSpPr>
            <a:spLocks noGrp="1"/>
          </p:cNvSpPr>
          <p:nvPr>
            <p:ph type="title"/>
          </p:nvPr>
        </p:nvSpPr>
        <p:spPr/>
        <p:txBody>
          <a:bodyPr/>
          <a:lstStyle/>
          <a:p>
            <a:r>
              <a:rPr lang="en-US" dirty="0"/>
              <a:t>Serverless Architecture Styles</a:t>
            </a:r>
          </a:p>
        </p:txBody>
      </p:sp>
      <p:sp>
        <p:nvSpPr>
          <p:cNvPr id="3" name="Text Placeholder 2">
            <a:extLst>
              <a:ext uri="{FF2B5EF4-FFF2-40B4-BE49-F238E27FC236}">
                <a16:creationId xmlns:a16="http://schemas.microsoft.com/office/drawing/2014/main" id="{B191DE7D-9C70-C915-20DD-B490173DBEC9}"/>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3ABD91ED-B3AA-6EF0-C0DE-FC4F6A1B0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99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2F0B-BFE1-685D-69C5-297407FE665A}"/>
              </a:ext>
            </a:extLst>
          </p:cNvPr>
          <p:cNvSpPr>
            <a:spLocks noGrp="1"/>
          </p:cNvSpPr>
          <p:nvPr>
            <p:ph type="title"/>
          </p:nvPr>
        </p:nvSpPr>
        <p:spPr/>
        <p:txBody>
          <a:bodyPr/>
          <a:lstStyle/>
          <a:p>
            <a:r>
              <a:rPr lang="en-US" dirty="0"/>
              <a:t>Microservices</a:t>
            </a:r>
          </a:p>
        </p:txBody>
      </p:sp>
      <p:sp>
        <p:nvSpPr>
          <p:cNvPr id="3" name="Rectangle 2">
            <a:extLst>
              <a:ext uri="{FF2B5EF4-FFF2-40B4-BE49-F238E27FC236}">
                <a16:creationId xmlns:a16="http://schemas.microsoft.com/office/drawing/2014/main" id="{083F0B18-1D4A-FAC5-B8A3-A7562EE6803B}"/>
              </a:ext>
            </a:extLst>
          </p:cNvPr>
          <p:cNvSpPr/>
          <p:nvPr/>
        </p:nvSpPr>
        <p:spPr>
          <a:xfrm>
            <a:off x="5920927" y="1857376"/>
            <a:ext cx="3695700" cy="2667000"/>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41CB851A-C13A-40AB-50D0-48074B7CB0D4}"/>
              </a:ext>
            </a:extLst>
          </p:cNvPr>
          <p:cNvSpPr/>
          <p:nvPr/>
        </p:nvSpPr>
        <p:spPr>
          <a:xfrm>
            <a:off x="2310365" y="1394926"/>
            <a:ext cx="1150195" cy="4068147"/>
          </a:xfrm>
          <a:prstGeom prst="roundRect">
            <a:avLst/>
          </a:prstGeom>
          <a:solidFill>
            <a:schemeClr val="bg1"/>
          </a:solidFill>
          <a:ln w="25400">
            <a:solidFill>
              <a:srgbClr val="E71F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p:txBody>
      </p:sp>
      <p:sp>
        <p:nvSpPr>
          <p:cNvPr id="5" name="Rectangle: Rounded Corners 4">
            <a:extLst>
              <a:ext uri="{FF2B5EF4-FFF2-40B4-BE49-F238E27FC236}">
                <a16:creationId xmlns:a16="http://schemas.microsoft.com/office/drawing/2014/main" id="{33EA9167-F4F3-67A4-AC92-34FCEAD27192}"/>
              </a:ext>
            </a:extLst>
          </p:cNvPr>
          <p:cNvSpPr/>
          <p:nvPr/>
        </p:nvSpPr>
        <p:spPr>
          <a:xfrm>
            <a:off x="4189705" y="2660876"/>
            <a:ext cx="1150195" cy="1536246"/>
          </a:xfrm>
          <a:prstGeom prst="roundRect">
            <a:avLst/>
          </a:prstGeom>
          <a:solidFill>
            <a:srgbClr val="8236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6" name="Rectangle: Rounded Corners 5">
            <a:extLst>
              <a:ext uri="{FF2B5EF4-FFF2-40B4-BE49-F238E27FC236}">
                <a16:creationId xmlns:a16="http://schemas.microsoft.com/office/drawing/2014/main" id="{292A3454-BD66-95F8-5E4A-800DFF9310AA}"/>
              </a:ext>
            </a:extLst>
          </p:cNvPr>
          <p:cNvSpPr/>
          <p:nvPr/>
        </p:nvSpPr>
        <p:spPr>
          <a:xfrm>
            <a:off x="6069045" y="3157536"/>
            <a:ext cx="1409700" cy="542925"/>
          </a:xfrm>
          <a:prstGeom prst="roundRect">
            <a:avLst/>
          </a:prstGeom>
          <a:solidFill>
            <a:srgbClr val="E71F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7" name="Rectangle: Rounded Corners 6">
            <a:extLst>
              <a:ext uri="{FF2B5EF4-FFF2-40B4-BE49-F238E27FC236}">
                <a16:creationId xmlns:a16="http://schemas.microsoft.com/office/drawing/2014/main" id="{82A332C9-5D18-577F-83B9-27D4853BD690}"/>
              </a:ext>
            </a:extLst>
          </p:cNvPr>
          <p:cNvSpPr/>
          <p:nvPr/>
        </p:nvSpPr>
        <p:spPr>
          <a:xfrm>
            <a:off x="6069045" y="2389413"/>
            <a:ext cx="1409700" cy="542925"/>
          </a:xfrm>
          <a:prstGeom prst="roundRect">
            <a:avLst/>
          </a:prstGeom>
          <a:solidFill>
            <a:srgbClr val="E71F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8" name="Rectangle: Rounded Corners 7">
            <a:extLst>
              <a:ext uri="{FF2B5EF4-FFF2-40B4-BE49-F238E27FC236}">
                <a16:creationId xmlns:a16="http://schemas.microsoft.com/office/drawing/2014/main" id="{B4D529BB-F188-B71E-2C32-96E8490450D7}"/>
              </a:ext>
            </a:extLst>
          </p:cNvPr>
          <p:cNvSpPr/>
          <p:nvPr/>
        </p:nvSpPr>
        <p:spPr>
          <a:xfrm>
            <a:off x="6069045" y="3845719"/>
            <a:ext cx="1409700" cy="542925"/>
          </a:xfrm>
          <a:prstGeom prst="roundRect">
            <a:avLst/>
          </a:prstGeom>
          <a:solidFill>
            <a:srgbClr val="E71F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9" name="Rectangle: Rounded Corners 8">
            <a:extLst>
              <a:ext uri="{FF2B5EF4-FFF2-40B4-BE49-F238E27FC236}">
                <a16:creationId xmlns:a16="http://schemas.microsoft.com/office/drawing/2014/main" id="{D5823863-E61C-6958-713D-4CCE63339CE7}"/>
              </a:ext>
            </a:extLst>
          </p:cNvPr>
          <p:cNvSpPr/>
          <p:nvPr/>
        </p:nvSpPr>
        <p:spPr>
          <a:xfrm>
            <a:off x="7948385" y="2389413"/>
            <a:ext cx="1409700" cy="542925"/>
          </a:xfrm>
          <a:prstGeom prst="roundRect">
            <a:avLst/>
          </a:prstGeom>
          <a:solidFill>
            <a:srgbClr val="E71F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10" name="TextBox 9">
            <a:extLst>
              <a:ext uri="{FF2B5EF4-FFF2-40B4-BE49-F238E27FC236}">
                <a16:creationId xmlns:a16="http://schemas.microsoft.com/office/drawing/2014/main" id="{FD438027-5B51-FA22-8CC5-8545E8E0615A}"/>
              </a:ext>
            </a:extLst>
          </p:cNvPr>
          <p:cNvSpPr txBox="1"/>
          <p:nvPr/>
        </p:nvSpPr>
        <p:spPr>
          <a:xfrm flipH="1">
            <a:off x="7009340" y="1876530"/>
            <a:ext cx="1518873" cy="369332"/>
          </a:xfrm>
          <a:prstGeom prst="rect">
            <a:avLst/>
          </a:prstGeom>
          <a:noFill/>
        </p:spPr>
        <p:txBody>
          <a:bodyPr wrap="square" rtlCol="0">
            <a:spAutoFit/>
          </a:bodyPr>
          <a:lstStyle/>
          <a:p>
            <a:pPr algn="ctr"/>
            <a:r>
              <a:rPr lang="en-US" dirty="0"/>
              <a:t>Microservices</a:t>
            </a:r>
          </a:p>
        </p:txBody>
      </p:sp>
      <p:sp>
        <p:nvSpPr>
          <p:cNvPr id="11" name="Rectangle: Rounded Corners 10">
            <a:extLst>
              <a:ext uri="{FF2B5EF4-FFF2-40B4-BE49-F238E27FC236}">
                <a16:creationId xmlns:a16="http://schemas.microsoft.com/office/drawing/2014/main" id="{0F4FD674-BA98-B95E-B313-1E8471E3C97C}"/>
              </a:ext>
            </a:extLst>
          </p:cNvPr>
          <p:cNvSpPr/>
          <p:nvPr/>
        </p:nvSpPr>
        <p:spPr>
          <a:xfrm>
            <a:off x="5920927" y="4678137"/>
            <a:ext cx="3695700" cy="37011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Management/Orchestration</a:t>
            </a:r>
          </a:p>
        </p:txBody>
      </p:sp>
      <p:cxnSp>
        <p:nvCxnSpPr>
          <p:cNvPr id="12" name="Straight Arrow Connector 11">
            <a:extLst>
              <a:ext uri="{FF2B5EF4-FFF2-40B4-BE49-F238E27FC236}">
                <a16:creationId xmlns:a16="http://schemas.microsoft.com/office/drawing/2014/main" id="{CC7DF451-B893-69AF-4EFC-3E3BE713DD93}"/>
              </a:ext>
            </a:extLst>
          </p:cNvPr>
          <p:cNvCxnSpPr>
            <a:stCxn id="4" idx="3"/>
            <a:endCxn id="5" idx="1"/>
          </p:cNvCxnSpPr>
          <p:nvPr/>
        </p:nvCxnSpPr>
        <p:spPr>
          <a:xfrm flipV="1">
            <a:off x="3460560" y="3428999"/>
            <a:ext cx="729145" cy="1"/>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506FDAB-7F31-FD87-4CA3-304256E62B77}"/>
              </a:ext>
            </a:extLst>
          </p:cNvPr>
          <p:cNvCxnSpPr>
            <a:stCxn id="5" idx="3"/>
          </p:cNvCxnSpPr>
          <p:nvPr/>
        </p:nvCxnSpPr>
        <p:spPr>
          <a:xfrm flipV="1">
            <a:off x="5339900" y="2660876"/>
            <a:ext cx="729145" cy="768123"/>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592D1E-4F7D-A902-E9C3-6EA52912CDF2}"/>
              </a:ext>
            </a:extLst>
          </p:cNvPr>
          <p:cNvCxnSpPr>
            <a:stCxn id="5" idx="3"/>
            <a:endCxn id="6" idx="1"/>
          </p:cNvCxnSpPr>
          <p:nvPr/>
        </p:nvCxnSpPr>
        <p:spPr>
          <a:xfrm>
            <a:off x="5339900" y="3428999"/>
            <a:ext cx="729145" cy="0"/>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F091E6-5FED-EDAA-5511-85E4314BEBF9}"/>
              </a:ext>
            </a:extLst>
          </p:cNvPr>
          <p:cNvCxnSpPr>
            <a:stCxn id="5" idx="3"/>
          </p:cNvCxnSpPr>
          <p:nvPr/>
        </p:nvCxnSpPr>
        <p:spPr>
          <a:xfrm>
            <a:off x="5339900" y="3428999"/>
            <a:ext cx="729145" cy="688182"/>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F07F38-90B5-BBB5-24A9-2ACC7DF2259F}"/>
              </a:ext>
            </a:extLst>
          </p:cNvPr>
          <p:cNvCxnSpPr>
            <a:stCxn id="7" idx="3"/>
          </p:cNvCxnSpPr>
          <p:nvPr/>
        </p:nvCxnSpPr>
        <p:spPr>
          <a:xfrm flipV="1">
            <a:off x="7478745" y="2660875"/>
            <a:ext cx="469640" cy="1"/>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05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par>
                                <p:cTn id="39" presetID="22" presetClass="entr" presetSubtype="8"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Amazon Cloud Services, AWS Branding, Computing Logo Transparent">
            <a:extLst>
              <a:ext uri="{FF2B5EF4-FFF2-40B4-BE49-F238E27FC236}">
                <a16:creationId xmlns:a16="http://schemas.microsoft.com/office/drawing/2014/main" id="{E39F0463-E255-B258-2684-977FD6151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061" y="2163444"/>
            <a:ext cx="2694517" cy="16167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Cloud UK Consultant">
            <a:extLst>
              <a:ext uri="{FF2B5EF4-FFF2-40B4-BE49-F238E27FC236}">
                <a16:creationId xmlns:a16="http://schemas.microsoft.com/office/drawing/2014/main" id="{B1AAA4F2-B113-B48D-C3ED-62B0624A4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011" y="1840730"/>
            <a:ext cx="2861978" cy="2262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has a new logo, but where do you download it? Here!">
            <a:extLst>
              <a:ext uri="{FF2B5EF4-FFF2-40B4-BE49-F238E27FC236}">
                <a16:creationId xmlns:a16="http://schemas.microsoft.com/office/drawing/2014/main" id="{D32FC866-689F-D0E3-51E6-17BC3F8A7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432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0EE5AA-45AC-5102-E28B-9EED38CC1994}"/>
              </a:ext>
            </a:extLst>
          </p:cNvPr>
          <p:cNvSpPr>
            <a:spLocks noGrp="1"/>
          </p:cNvSpPr>
          <p:nvPr>
            <p:ph type="title"/>
          </p:nvPr>
        </p:nvSpPr>
        <p:spPr/>
        <p:txBody>
          <a:bodyPr/>
          <a:lstStyle/>
          <a:p>
            <a:r>
              <a:rPr lang="en-US" dirty="0"/>
              <a:t>Speakers</a:t>
            </a:r>
          </a:p>
        </p:txBody>
      </p:sp>
      <p:grpSp>
        <p:nvGrpSpPr>
          <p:cNvPr id="10" name="Group 9">
            <a:extLst>
              <a:ext uri="{FF2B5EF4-FFF2-40B4-BE49-F238E27FC236}">
                <a16:creationId xmlns:a16="http://schemas.microsoft.com/office/drawing/2014/main" id="{C1A05726-268A-9CA7-1154-479788EE7D7A}"/>
              </a:ext>
            </a:extLst>
          </p:cNvPr>
          <p:cNvGrpSpPr/>
          <p:nvPr/>
        </p:nvGrpSpPr>
        <p:grpSpPr>
          <a:xfrm>
            <a:off x="838200" y="1543050"/>
            <a:ext cx="2857500" cy="3870702"/>
            <a:chOff x="838200" y="1543050"/>
            <a:chExt cx="2857500" cy="3870702"/>
          </a:xfrm>
        </p:grpSpPr>
        <p:pic>
          <p:nvPicPr>
            <p:cNvPr id="1030" name="Picture 6" descr="Chad Green">
              <a:extLst>
                <a:ext uri="{FF2B5EF4-FFF2-40B4-BE49-F238E27FC236}">
                  <a16:creationId xmlns:a16="http://schemas.microsoft.com/office/drawing/2014/main" id="{F0769ACB-DE57-0180-B667-5172B6F54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54305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BE731A-BEB3-C265-DF7D-5742721C89BB}"/>
                </a:ext>
              </a:extLst>
            </p:cNvPr>
            <p:cNvSpPr txBox="1"/>
            <p:nvPr/>
          </p:nvSpPr>
          <p:spPr>
            <a:xfrm>
              <a:off x="1303000" y="4521200"/>
              <a:ext cx="1927900" cy="523220"/>
            </a:xfrm>
            <a:prstGeom prst="rect">
              <a:avLst/>
            </a:prstGeom>
            <a:noFill/>
          </p:spPr>
          <p:txBody>
            <a:bodyPr wrap="none" rtlCol="0">
              <a:spAutoFit/>
            </a:bodyPr>
            <a:lstStyle/>
            <a:p>
              <a:r>
                <a:rPr lang="en-US" sz="2800" b="1" dirty="0"/>
                <a:t>Chad Green</a:t>
              </a:r>
            </a:p>
          </p:txBody>
        </p:sp>
        <p:sp>
          <p:nvSpPr>
            <p:cNvPr id="7" name="TextBox 6">
              <a:extLst>
                <a:ext uri="{FF2B5EF4-FFF2-40B4-BE49-F238E27FC236}">
                  <a16:creationId xmlns:a16="http://schemas.microsoft.com/office/drawing/2014/main" id="{233FDE7A-BB1E-12DB-F2DB-11D7AEC701F2}"/>
                </a:ext>
              </a:extLst>
            </p:cNvPr>
            <p:cNvSpPr txBox="1"/>
            <p:nvPr/>
          </p:nvSpPr>
          <p:spPr>
            <a:xfrm>
              <a:off x="1492859" y="5044420"/>
              <a:ext cx="1548181" cy="369332"/>
            </a:xfrm>
            <a:prstGeom prst="rect">
              <a:avLst/>
            </a:prstGeom>
            <a:noFill/>
          </p:spPr>
          <p:txBody>
            <a:bodyPr wrap="none" rtlCol="0">
              <a:spAutoFit/>
            </a:bodyPr>
            <a:lstStyle/>
            <a:p>
              <a:r>
                <a:rPr lang="en-US" dirty="0"/>
                <a:t>09:00 to 10:30</a:t>
              </a:r>
            </a:p>
          </p:txBody>
        </p:sp>
      </p:grpSp>
      <p:grpSp>
        <p:nvGrpSpPr>
          <p:cNvPr id="11" name="Group 10">
            <a:extLst>
              <a:ext uri="{FF2B5EF4-FFF2-40B4-BE49-F238E27FC236}">
                <a16:creationId xmlns:a16="http://schemas.microsoft.com/office/drawing/2014/main" id="{AEB8D4B0-60E5-AEA8-FCCE-19E0699F7971}"/>
              </a:ext>
            </a:extLst>
          </p:cNvPr>
          <p:cNvGrpSpPr/>
          <p:nvPr/>
        </p:nvGrpSpPr>
        <p:grpSpPr>
          <a:xfrm>
            <a:off x="4667250" y="1543050"/>
            <a:ext cx="2857500" cy="3870702"/>
            <a:chOff x="4667250" y="1543050"/>
            <a:chExt cx="2857500" cy="3870702"/>
          </a:xfrm>
        </p:grpSpPr>
        <p:pic>
          <p:nvPicPr>
            <p:cNvPr id="1028" name="Picture 4" descr="Martine Dowden">
              <a:extLst>
                <a:ext uri="{FF2B5EF4-FFF2-40B4-BE49-F238E27FC236}">
                  <a16:creationId xmlns:a16="http://schemas.microsoft.com/office/drawing/2014/main" id="{B88936BB-00A6-199D-453C-50D95E029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0" y="154305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416EFF-096F-0917-8667-36C0CC59EAC0}"/>
                </a:ext>
              </a:extLst>
            </p:cNvPr>
            <p:cNvSpPr txBox="1"/>
            <p:nvPr/>
          </p:nvSpPr>
          <p:spPr>
            <a:xfrm>
              <a:off x="4734954" y="4521200"/>
              <a:ext cx="2722092" cy="523220"/>
            </a:xfrm>
            <a:prstGeom prst="rect">
              <a:avLst/>
            </a:prstGeom>
            <a:noFill/>
          </p:spPr>
          <p:txBody>
            <a:bodyPr wrap="none" rtlCol="0">
              <a:spAutoFit/>
            </a:bodyPr>
            <a:lstStyle/>
            <a:p>
              <a:r>
                <a:rPr lang="en-US" sz="2800" b="1" dirty="0"/>
                <a:t>Martine Dowden</a:t>
              </a:r>
            </a:p>
          </p:txBody>
        </p:sp>
        <p:sp>
          <p:nvSpPr>
            <p:cNvPr id="8" name="TextBox 7">
              <a:extLst>
                <a:ext uri="{FF2B5EF4-FFF2-40B4-BE49-F238E27FC236}">
                  <a16:creationId xmlns:a16="http://schemas.microsoft.com/office/drawing/2014/main" id="{01504A28-9EAD-B4F8-0C58-F9AD1D1E22E6}"/>
                </a:ext>
              </a:extLst>
            </p:cNvPr>
            <p:cNvSpPr txBox="1"/>
            <p:nvPr/>
          </p:nvSpPr>
          <p:spPr>
            <a:xfrm>
              <a:off x="5321909" y="5044420"/>
              <a:ext cx="1548181" cy="369332"/>
            </a:xfrm>
            <a:prstGeom prst="rect">
              <a:avLst/>
            </a:prstGeom>
            <a:noFill/>
          </p:spPr>
          <p:txBody>
            <a:bodyPr wrap="none" rtlCol="0">
              <a:spAutoFit/>
            </a:bodyPr>
            <a:lstStyle/>
            <a:p>
              <a:r>
                <a:rPr lang="en-US" dirty="0"/>
                <a:t>11:00 to 12:30</a:t>
              </a:r>
            </a:p>
          </p:txBody>
        </p:sp>
      </p:grpSp>
      <p:grpSp>
        <p:nvGrpSpPr>
          <p:cNvPr id="14" name="Group 13">
            <a:extLst>
              <a:ext uri="{FF2B5EF4-FFF2-40B4-BE49-F238E27FC236}">
                <a16:creationId xmlns:a16="http://schemas.microsoft.com/office/drawing/2014/main" id="{F5C7AEC1-3805-169B-0417-F37447FC0F2B}"/>
              </a:ext>
            </a:extLst>
          </p:cNvPr>
          <p:cNvGrpSpPr/>
          <p:nvPr/>
        </p:nvGrpSpPr>
        <p:grpSpPr>
          <a:xfrm>
            <a:off x="8496300" y="1543050"/>
            <a:ext cx="2857500" cy="3876178"/>
            <a:chOff x="8496300" y="1543050"/>
            <a:chExt cx="2857500" cy="3876178"/>
          </a:xfrm>
        </p:grpSpPr>
        <p:pic>
          <p:nvPicPr>
            <p:cNvPr id="1026" name="Picture 2" descr="Vadym Kazulkin">
              <a:extLst>
                <a:ext uri="{FF2B5EF4-FFF2-40B4-BE49-F238E27FC236}">
                  <a16:creationId xmlns:a16="http://schemas.microsoft.com/office/drawing/2014/main" id="{84F94914-A222-2DBF-7CE9-73BE83DA0C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154305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2BB44D-B8E3-991E-B70B-D37970B9D46B}"/>
                </a:ext>
              </a:extLst>
            </p:cNvPr>
            <p:cNvSpPr txBox="1"/>
            <p:nvPr/>
          </p:nvSpPr>
          <p:spPr>
            <a:xfrm>
              <a:off x="8573408" y="4521200"/>
              <a:ext cx="2535822" cy="523220"/>
            </a:xfrm>
            <a:prstGeom prst="rect">
              <a:avLst/>
            </a:prstGeom>
            <a:noFill/>
          </p:spPr>
          <p:txBody>
            <a:bodyPr wrap="none" rtlCol="0">
              <a:spAutoFit/>
            </a:bodyPr>
            <a:lstStyle/>
            <a:p>
              <a:r>
                <a:rPr lang="en-US" sz="2800" b="1" dirty="0"/>
                <a:t>Vadym Kazulkin</a:t>
              </a:r>
            </a:p>
          </p:txBody>
        </p:sp>
        <p:sp>
          <p:nvSpPr>
            <p:cNvPr id="9" name="TextBox 8">
              <a:extLst>
                <a:ext uri="{FF2B5EF4-FFF2-40B4-BE49-F238E27FC236}">
                  <a16:creationId xmlns:a16="http://schemas.microsoft.com/office/drawing/2014/main" id="{86C7F4FA-6E75-0DB8-1E22-875BCF7977EB}"/>
                </a:ext>
              </a:extLst>
            </p:cNvPr>
            <p:cNvSpPr txBox="1"/>
            <p:nvPr/>
          </p:nvSpPr>
          <p:spPr>
            <a:xfrm>
              <a:off x="9067228" y="5049896"/>
              <a:ext cx="1548181" cy="369332"/>
            </a:xfrm>
            <a:prstGeom prst="rect">
              <a:avLst/>
            </a:prstGeom>
            <a:noFill/>
          </p:spPr>
          <p:txBody>
            <a:bodyPr wrap="none" rtlCol="0">
              <a:spAutoFit/>
            </a:bodyPr>
            <a:lstStyle/>
            <a:p>
              <a:r>
                <a:rPr lang="en-US" dirty="0"/>
                <a:t>13:30 to 15:00</a:t>
              </a:r>
            </a:p>
          </p:txBody>
        </p:sp>
      </p:grpSp>
    </p:spTree>
    <p:extLst>
      <p:ext uri="{BB962C8B-B14F-4D97-AF65-F5344CB8AC3E}">
        <p14:creationId xmlns:p14="http://schemas.microsoft.com/office/powerpoint/2010/main" val="257796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Microservices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Flexibility</a:t>
            </a:r>
            <a:endParaRPr lang="en-US" sz="3600" dirty="0"/>
          </a:p>
        </p:txBody>
      </p:sp>
    </p:spTree>
    <p:extLst>
      <p:ext uri="{BB962C8B-B14F-4D97-AF65-F5344CB8AC3E}">
        <p14:creationId xmlns:p14="http://schemas.microsoft.com/office/powerpoint/2010/main" val="1882495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Microservices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Flexibility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569564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Microservices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Flexibility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Tree>
    <p:extLst>
      <p:ext uri="{BB962C8B-B14F-4D97-AF65-F5344CB8AC3E}">
        <p14:creationId xmlns:p14="http://schemas.microsoft.com/office/powerpoint/2010/main" val="1611646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a:t>
            </a:r>
            <a:r>
              <a:rPr lang="en-US" sz="4000" dirty="0"/>
              <a:t> of Microservices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Flexibility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Agility</a:t>
            </a:r>
          </a:p>
        </p:txBody>
      </p:sp>
    </p:spTree>
    <p:extLst>
      <p:ext uri="{BB962C8B-B14F-4D97-AF65-F5344CB8AC3E}">
        <p14:creationId xmlns:p14="http://schemas.microsoft.com/office/powerpoint/2010/main" val="4267396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F455-FB48-2012-B32D-2AB462070A4E}"/>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5CC070B7-167C-6C29-DED9-1356FD84206F}"/>
              </a:ext>
            </a:extLst>
          </p:cNvPr>
          <p:cNvSpPr/>
          <p:nvPr/>
        </p:nvSpPr>
        <p:spPr>
          <a:xfrm>
            <a:off x="2057400" y="2932387"/>
            <a:ext cx="2038936" cy="993222"/>
          </a:xfrm>
          <a:prstGeom prst="roundRect">
            <a:avLst/>
          </a:prstGeom>
          <a:solidFill>
            <a:schemeClr val="bg1"/>
          </a:solidFill>
          <a:ln w="25400">
            <a:solidFill>
              <a:srgbClr val="E71F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Event Producers</a:t>
            </a:r>
          </a:p>
        </p:txBody>
      </p:sp>
      <p:sp>
        <p:nvSpPr>
          <p:cNvPr id="4" name="Rectangle: Rounded Corners 3">
            <a:extLst>
              <a:ext uri="{FF2B5EF4-FFF2-40B4-BE49-F238E27FC236}">
                <a16:creationId xmlns:a16="http://schemas.microsoft.com/office/drawing/2014/main" id="{04A5C220-284B-5E31-B8C4-CD1DA2A1B813}"/>
              </a:ext>
            </a:extLst>
          </p:cNvPr>
          <p:cNvSpPr/>
          <p:nvPr/>
        </p:nvSpPr>
        <p:spPr>
          <a:xfrm>
            <a:off x="5076532" y="3186111"/>
            <a:ext cx="2038936" cy="485775"/>
          </a:xfrm>
          <a:prstGeom prst="roundRect">
            <a:avLst/>
          </a:prstGeom>
          <a:solidFill>
            <a:srgbClr val="8236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Event Ingestion</a:t>
            </a:r>
          </a:p>
        </p:txBody>
      </p:sp>
      <p:sp>
        <p:nvSpPr>
          <p:cNvPr id="5" name="Rectangle: Rounded Corners 4">
            <a:extLst>
              <a:ext uri="{FF2B5EF4-FFF2-40B4-BE49-F238E27FC236}">
                <a16:creationId xmlns:a16="http://schemas.microsoft.com/office/drawing/2014/main" id="{CC8D2CCE-735A-C41F-167E-3434962E4BF9}"/>
              </a:ext>
            </a:extLst>
          </p:cNvPr>
          <p:cNvSpPr/>
          <p:nvPr/>
        </p:nvSpPr>
        <p:spPr>
          <a:xfrm>
            <a:off x="8095664" y="3133723"/>
            <a:ext cx="2038936" cy="59055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Event Consumers</a:t>
            </a:r>
          </a:p>
        </p:txBody>
      </p:sp>
      <p:sp>
        <p:nvSpPr>
          <p:cNvPr id="6" name="Rectangle: Rounded Corners 5">
            <a:extLst>
              <a:ext uri="{FF2B5EF4-FFF2-40B4-BE49-F238E27FC236}">
                <a16:creationId xmlns:a16="http://schemas.microsoft.com/office/drawing/2014/main" id="{E22B4CAD-1936-4E21-8FEE-895269DC4620}"/>
              </a:ext>
            </a:extLst>
          </p:cNvPr>
          <p:cNvSpPr/>
          <p:nvPr/>
        </p:nvSpPr>
        <p:spPr>
          <a:xfrm>
            <a:off x="8095664" y="2341837"/>
            <a:ext cx="2038936" cy="59055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Event Consumers</a:t>
            </a:r>
          </a:p>
        </p:txBody>
      </p:sp>
      <p:sp>
        <p:nvSpPr>
          <p:cNvPr id="7" name="Rectangle: Rounded Corners 6">
            <a:extLst>
              <a:ext uri="{FF2B5EF4-FFF2-40B4-BE49-F238E27FC236}">
                <a16:creationId xmlns:a16="http://schemas.microsoft.com/office/drawing/2014/main" id="{DF951A2C-D33E-CBE7-3D8E-35905DAEE537}"/>
              </a:ext>
            </a:extLst>
          </p:cNvPr>
          <p:cNvSpPr/>
          <p:nvPr/>
        </p:nvSpPr>
        <p:spPr>
          <a:xfrm>
            <a:off x="8095664" y="3925609"/>
            <a:ext cx="2038936" cy="59055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Event Consumers</a:t>
            </a:r>
          </a:p>
        </p:txBody>
      </p:sp>
      <p:cxnSp>
        <p:nvCxnSpPr>
          <p:cNvPr id="8" name="Straight Arrow Connector 7">
            <a:extLst>
              <a:ext uri="{FF2B5EF4-FFF2-40B4-BE49-F238E27FC236}">
                <a16:creationId xmlns:a16="http://schemas.microsoft.com/office/drawing/2014/main" id="{59F20787-3B09-C857-8568-9746C7BA1C3C}"/>
              </a:ext>
            </a:extLst>
          </p:cNvPr>
          <p:cNvCxnSpPr>
            <a:stCxn id="3" idx="3"/>
            <a:endCxn id="4" idx="1"/>
          </p:cNvCxnSpPr>
          <p:nvPr/>
        </p:nvCxnSpPr>
        <p:spPr>
          <a:xfrm>
            <a:off x="4096336" y="3428998"/>
            <a:ext cx="980196" cy="1"/>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3AD32F-0E2E-4603-0D74-723F160DD5F1}"/>
              </a:ext>
            </a:extLst>
          </p:cNvPr>
          <p:cNvCxnSpPr>
            <a:stCxn id="4" idx="3"/>
            <a:endCxn id="6" idx="1"/>
          </p:cNvCxnSpPr>
          <p:nvPr/>
        </p:nvCxnSpPr>
        <p:spPr>
          <a:xfrm flipV="1">
            <a:off x="7115468" y="2637112"/>
            <a:ext cx="980196" cy="791887"/>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DD11B03-8A8A-F7EA-A4EF-15F5E255CF94}"/>
              </a:ext>
            </a:extLst>
          </p:cNvPr>
          <p:cNvCxnSpPr>
            <a:stCxn id="4" idx="3"/>
            <a:endCxn id="5" idx="1"/>
          </p:cNvCxnSpPr>
          <p:nvPr/>
        </p:nvCxnSpPr>
        <p:spPr>
          <a:xfrm flipV="1">
            <a:off x="7115468" y="3428998"/>
            <a:ext cx="980196" cy="1"/>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77BA75-42D2-442F-B943-9B74E2EFFDF9}"/>
              </a:ext>
            </a:extLst>
          </p:cNvPr>
          <p:cNvCxnSpPr>
            <a:stCxn id="4" idx="3"/>
            <a:endCxn id="7" idx="1"/>
          </p:cNvCxnSpPr>
          <p:nvPr/>
        </p:nvCxnSpPr>
        <p:spPr>
          <a:xfrm>
            <a:off x="7115468" y="3428999"/>
            <a:ext cx="980196" cy="791885"/>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50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par>
                                <p:cTn id="30" presetID="22" presetClass="entr" presetSubtype="8"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Architecture</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826861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Architecture</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Tree>
    <p:extLst>
      <p:ext uri="{BB962C8B-B14F-4D97-AF65-F5344CB8AC3E}">
        <p14:creationId xmlns:p14="http://schemas.microsoft.com/office/powerpoint/2010/main" val="1038240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Architecture</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Tree>
    <p:extLst>
      <p:ext uri="{BB962C8B-B14F-4D97-AF65-F5344CB8AC3E}">
        <p14:creationId xmlns:p14="http://schemas.microsoft.com/office/powerpoint/2010/main" val="2669294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Architecture</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Real-Time Processing</a:t>
            </a:r>
          </a:p>
        </p:txBody>
      </p:sp>
    </p:spTree>
    <p:extLst>
      <p:ext uri="{BB962C8B-B14F-4D97-AF65-F5344CB8AC3E}">
        <p14:creationId xmlns:p14="http://schemas.microsoft.com/office/powerpoint/2010/main" val="1895500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9631-0631-D6BE-5FD9-D009557CA47C}"/>
              </a:ext>
            </a:extLst>
          </p:cNvPr>
          <p:cNvSpPr>
            <a:spLocks noGrp="1"/>
          </p:cNvSpPr>
          <p:nvPr>
            <p:ph type="title"/>
          </p:nvPr>
        </p:nvSpPr>
        <p:spPr/>
        <p:txBody>
          <a:bodyPr/>
          <a:lstStyle/>
          <a:p>
            <a:r>
              <a:rPr lang="en-US" dirty="0"/>
              <a:t>Workflow Orchestration</a:t>
            </a:r>
          </a:p>
        </p:txBody>
      </p:sp>
      <p:sp>
        <p:nvSpPr>
          <p:cNvPr id="3" name="Rectangle: Rounded Corners 2">
            <a:extLst>
              <a:ext uri="{FF2B5EF4-FFF2-40B4-BE49-F238E27FC236}">
                <a16:creationId xmlns:a16="http://schemas.microsoft.com/office/drawing/2014/main" id="{4BED5F48-C1DF-30AC-11A5-08CF724881B7}"/>
              </a:ext>
            </a:extLst>
          </p:cNvPr>
          <p:cNvSpPr/>
          <p:nvPr/>
        </p:nvSpPr>
        <p:spPr>
          <a:xfrm>
            <a:off x="973394" y="2848895"/>
            <a:ext cx="2654710" cy="1160207"/>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Starter</a:t>
            </a:r>
          </a:p>
        </p:txBody>
      </p:sp>
      <p:sp>
        <p:nvSpPr>
          <p:cNvPr id="4" name="Rectangle: Rounded Corners 3">
            <a:extLst>
              <a:ext uri="{FF2B5EF4-FFF2-40B4-BE49-F238E27FC236}">
                <a16:creationId xmlns:a16="http://schemas.microsoft.com/office/drawing/2014/main" id="{E5781D8D-0AA5-A3D9-2760-7ECE84A0F5DE}"/>
              </a:ext>
            </a:extLst>
          </p:cNvPr>
          <p:cNvSpPr/>
          <p:nvPr/>
        </p:nvSpPr>
        <p:spPr>
          <a:xfrm>
            <a:off x="4768645" y="2848896"/>
            <a:ext cx="2654710" cy="1160207"/>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Orchestrator</a:t>
            </a:r>
            <a:endParaRPr lang="en-US" sz="3600" b="1" dirty="0"/>
          </a:p>
        </p:txBody>
      </p:sp>
      <p:sp>
        <p:nvSpPr>
          <p:cNvPr id="5" name="Rectangle: Rounded Corners 4">
            <a:extLst>
              <a:ext uri="{FF2B5EF4-FFF2-40B4-BE49-F238E27FC236}">
                <a16:creationId xmlns:a16="http://schemas.microsoft.com/office/drawing/2014/main" id="{E1B7E3CC-7DE6-8254-8743-77F1D7CCE52F}"/>
              </a:ext>
            </a:extLst>
          </p:cNvPr>
          <p:cNvSpPr/>
          <p:nvPr/>
        </p:nvSpPr>
        <p:spPr>
          <a:xfrm>
            <a:off x="8563896" y="2848895"/>
            <a:ext cx="2654710" cy="1160207"/>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Activity 2</a:t>
            </a:r>
          </a:p>
        </p:txBody>
      </p:sp>
      <p:sp>
        <p:nvSpPr>
          <p:cNvPr id="6" name="Rectangle: Rounded Corners 5">
            <a:extLst>
              <a:ext uri="{FF2B5EF4-FFF2-40B4-BE49-F238E27FC236}">
                <a16:creationId xmlns:a16="http://schemas.microsoft.com/office/drawing/2014/main" id="{FFAE77EB-E4DC-5979-22A2-D24C7D5F47E8}"/>
              </a:ext>
            </a:extLst>
          </p:cNvPr>
          <p:cNvSpPr/>
          <p:nvPr/>
        </p:nvSpPr>
        <p:spPr>
          <a:xfrm>
            <a:off x="8563896" y="1429436"/>
            <a:ext cx="2654710" cy="1160207"/>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Activity 1</a:t>
            </a:r>
          </a:p>
        </p:txBody>
      </p:sp>
      <p:sp>
        <p:nvSpPr>
          <p:cNvPr id="7" name="Rectangle: Rounded Corners 6">
            <a:extLst>
              <a:ext uri="{FF2B5EF4-FFF2-40B4-BE49-F238E27FC236}">
                <a16:creationId xmlns:a16="http://schemas.microsoft.com/office/drawing/2014/main" id="{5FA9A284-A673-A894-E946-51557BA1A43D}"/>
              </a:ext>
            </a:extLst>
          </p:cNvPr>
          <p:cNvSpPr/>
          <p:nvPr/>
        </p:nvSpPr>
        <p:spPr>
          <a:xfrm>
            <a:off x="8563896" y="4268357"/>
            <a:ext cx="2654710" cy="1160207"/>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Activity 3</a:t>
            </a:r>
          </a:p>
        </p:txBody>
      </p:sp>
      <p:cxnSp>
        <p:nvCxnSpPr>
          <p:cNvPr id="12" name="Straight Arrow Connector 11">
            <a:extLst>
              <a:ext uri="{FF2B5EF4-FFF2-40B4-BE49-F238E27FC236}">
                <a16:creationId xmlns:a16="http://schemas.microsoft.com/office/drawing/2014/main" id="{7C27AD89-7F52-8EF0-452A-9985DAC0A8EE}"/>
              </a:ext>
            </a:extLst>
          </p:cNvPr>
          <p:cNvCxnSpPr>
            <a:stCxn id="3" idx="3"/>
            <a:endCxn id="4" idx="1"/>
          </p:cNvCxnSpPr>
          <p:nvPr/>
        </p:nvCxnSpPr>
        <p:spPr>
          <a:xfrm>
            <a:off x="3628104" y="3428999"/>
            <a:ext cx="1140541" cy="1"/>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0352B5-23E7-88FA-F600-F120BA2970F3}"/>
              </a:ext>
            </a:extLst>
          </p:cNvPr>
          <p:cNvCxnSpPr>
            <a:stCxn id="4" idx="3"/>
            <a:endCxn id="6" idx="1"/>
          </p:cNvCxnSpPr>
          <p:nvPr/>
        </p:nvCxnSpPr>
        <p:spPr>
          <a:xfrm flipV="1">
            <a:off x="7423355" y="2009540"/>
            <a:ext cx="1140541" cy="141946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ADE0A0-E683-BC63-C9AC-9CAD9F9FACCE}"/>
              </a:ext>
            </a:extLst>
          </p:cNvPr>
          <p:cNvCxnSpPr>
            <a:stCxn id="4" idx="3"/>
            <a:endCxn id="5" idx="1"/>
          </p:cNvCxnSpPr>
          <p:nvPr/>
        </p:nvCxnSpPr>
        <p:spPr>
          <a:xfrm flipV="1">
            <a:off x="7423355" y="3428999"/>
            <a:ext cx="1140541" cy="1"/>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DE0771-784A-8798-86E5-843FD9A2841F}"/>
              </a:ext>
            </a:extLst>
          </p:cNvPr>
          <p:cNvCxnSpPr>
            <a:stCxn id="4" idx="3"/>
            <a:endCxn id="7" idx="1"/>
          </p:cNvCxnSpPr>
          <p:nvPr/>
        </p:nvCxnSpPr>
        <p:spPr>
          <a:xfrm>
            <a:off x="7423355" y="3429000"/>
            <a:ext cx="1140541" cy="1419461"/>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92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6ECC-E4B5-C8EA-2EF3-45C4C0198290}"/>
              </a:ext>
            </a:extLst>
          </p:cNvPr>
          <p:cNvSpPr>
            <a:spLocks noGrp="1"/>
          </p:cNvSpPr>
          <p:nvPr>
            <p:ph type="title"/>
          </p:nvPr>
        </p:nvSpPr>
        <p:spPr/>
        <p:txBody>
          <a:bodyPr/>
          <a:lstStyle/>
          <a:p>
            <a:r>
              <a:rPr lang="en-US" dirty="0"/>
              <a:t>Panel Session</a:t>
            </a:r>
          </a:p>
        </p:txBody>
      </p:sp>
      <p:pic>
        <p:nvPicPr>
          <p:cNvPr id="4098" name="Picture 2" descr="Vadym Kazulkin">
            <a:extLst>
              <a:ext uri="{FF2B5EF4-FFF2-40B4-BE49-F238E27FC236}">
                <a16:creationId xmlns:a16="http://schemas.microsoft.com/office/drawing/2014/main" id="{5BBDF54F-4E82-6EEA-4D48-4CECD0E7F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620" y="1595120"/>
            <a:ext cx="1833880" cy="18338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rtine Dowden">
            <a:extLst>
              <a:ext uri="{FF2B5EF4-FFF2-40B4-BE49-F238E27FC236}">
                <a16:creationId xmlns:a16="http://schemas.microsoft.com/office/drawing/2014/main" id="{3D92B974-9C0F-8C82-93BE-03EB629FC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060" y="1595120"/>
            <a:ext cx="1833880" cy="18338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ad Green">
            <a:extLst>
              <a:ext uri="{FF2B5EF4-FFF2-40B4-BE49-F238E27FC236}">
                <a16:creationId xmlns:a16="http://schemas.microsoft.com/office/drawing/2014/main" id="{2D07BD7B-1F62-2DB8-2596-890D4448E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0" y="1595120"/>
            <a:ext cx="1833880" cy="183388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ichael Dowden">
            <a:extLst>
              <a:ext uri="{FF2B5EF4-FFF2-40B4-BE49-F238E27FC236}">
                <a16:creationId xmlns:a16="http://schemas.microsoft.com/office/drawing/2014/main" id="{8DF2D2F8-AEBF-C4EC-19B3-7DAA66DF4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9060" y="3794760"/>
            <a:ext cx="1833880" cy="183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03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Workflow Orchestration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Streamlined Business Processes</a:t>
            </a:r>
            <a:endParaRPr lang="en-US" sz="3200" dirty="0"/>
          </a:p>
        </p:txBody>
      </p:sp>
    </p:spTree>
    <p:extLst>
      <p:ext uri="{BB962C8B-B14F-4D97-AF65-F5344CB8AC3E}">
        <p14:creationId xmlns:p14="http://schemas.microsoft.com/office/powerpoint/2010/main" val="1612907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Workflow Orchestration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Streamlined Business Processes</a:t>
            </a:r>
            <a:endParaRPr lang="en-US" sz="32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endParaRPr lang="en-US" sz="3200" dirty="0"/>
          </a:p>
        </p:txBody>
      </p:sp>
    </p:spTree>
    <p:extLst>
      <p:ext uri="{BB962C8B-B14F-4D97-AF65-F5344CB8AC3E}">
        <p14:creationId xmlns:p14="http://schemas.microsoft.com/office/powerpoint/2010/main" val="2643126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Workflow Orchestration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Streamlined Business Processes</a:t>
            </a:r>
            <a:endParaRPr lang="en-US" sz="32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endParaRPr lang="en-US" sz="32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Flexibility</a:t>
            </a:r>
            <a:endParaRPr lang="en-US" sz="3200" dirty="0"/>
          </a:p>
        </p:txBody>
      </p:sp>
    </p:spTree>
    <p:extLst>
      <p:ext uri="{BB962C8B-B14F-4D97-AF65-F5344CB8AC3E}">
        <p14:creationId xmlns:p14="http://schemas.microsoft.com/office/powerpoint/2010/main" val="3125523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Workflow Orchestration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Simplified Business Processes</a:t>
            </a:r>
            <a:endParaRPr lang="en-US" sz="32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endParaRPr lang="en-US" sz="32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Flexibility</a:t>
            </a:r>
            <a:endParaRPr lang="en-US" sz="32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Reliability</a:t>
            </a:r>
          </a:p>
        </p:txBody>
      </p:sp>
    </p:spTree>
    <p:extLst>
      <p:ext uri="{BB962C8B-B14F-4D97-AF65-F5344CB8AC3E}">
        <p14:creationId xmlns:p14="http://schemas.microsoft.com/office/powerpoint/2010/main" val="1508306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15C2-B148-9D1B-2D7E-C4C59C09F2D7}"/>
              </a:ext>
            </a:extLst>
          </p:cNvPr>
          <p:cNvSpPr>
            <a:spLocks noGrp="1"/>
          </p:cNvSpPr>
          <p:nvPr>
            <p:ph type="title"/>
          </p:nvPr>
        </p:nvSpPr>
        <p:spPr/>
        <p:txBody>
          <a:bodyPr/>
          <a:lstStyle/>
          <a:p>
            <a:r>
              <a:rPr lang="en-US" dirty="0"/>
              <a:t>Scalable Web Applications</a:t>
            </a:r>
          </a:p>
        </p:txBody>
      </p:sp>
      <p:sp>
        <p:nvSpPr>
          <p:cNvPr id="3" name="Rectangle: Rounded Corners 2">
            <a:extLst>
              <a:ext uri="{FF2B5EF4-FFF2-40B4-BE49-F238E27FC236}">
                <a16:creationId xmlns:a16="http://schemas.microsoft.com/office/drawing/2014/main" id="{82114476-C686-4D18-BD10-866ACB974F6B}"/>
              </a:ext>
            </a:extLst>
          </p:cNvPr>
          <p:cNvSpPr/>
          <p:nvPr/>
        </p:nvSpPr>
        <p:spPr>
          <a:xfrm>
            <a:off x="393290" y="2883310"/>
            <a:ext cx="2025445" cy="109138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Single-Page Web Application</a:t>
            </a:r>
          </a:p>
        </p:txBody>
      </p:sp>
      <p:sp>
        <p:nvSpPr>
          <p:cNvPr id="4" name="Rectangle: Rounded Corners 3">
            <a:extLst>
              <a:ext uri="{FF2B5EF4-FFF2-40B4-BE49-F238E27FC236}">
                <a16:creationId xmlns:a16="http://schemas.microsoft.com/office/drawing/2014/main" id="{AB24DED0-2732-73FA-612B-806E53C4753F}"/>
              </a:ext>
            </a:extLst>
          </p:cNvPr>
          <p:cNvSpPr/>
          <p:nvPr/>
        </p:nvSpPr>
        <p:spPr>
          <a:xfrm>
            <a:off x="3652686" y="1610683"/>
            <a:ext cx="2025445" cy="1091380"/>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Content Delivery Network</a:t>
            </a:r>
          </a:p>
        </p:txBody>
      </p:sp>
      <p:sp>
        <p:nvSpPr>
          <p:cNvPr id="6" name="Rectangle: Rounded Corners 5">
            <a:extLst>
              <a:ext uri="{FF2B5EF4-FFF2-40B4-BE49-F238E27FC236}">
                <a16:creationId xmlns:a16="http://schemas.microsoft.com/office/drawing/2014/main" id="{5298083E-A122-DE3A-028F-E4C3B3FBB442}"/>
              </a:ext>
            </a:extLst>
          </p:cNvPr>
          <p:cNvSpPr/>
          <p:nvPr/>
        </p:nvSpPr>
        <p:spPr>
          <a:xfrm>
            <a:off x="3652684" y="4155937"/>
            <a:ext cx="2025445" cy="1091380"/>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API Gateway</a:t>
            </a:r>
          </a:p>
        </p:txBody>
      </p:sp>
      <p:sp>
        <p:nvSpPr>
          <p:cNvPr id="8" name="Rectangle: Rounded Corners 7">
            <a:extLst>
              <a:ext uri="{FF2B5EF4-FFF2-40B4-BE49-F238E27FC236}">
                <a16:creationId xmlns:a16="http://schemas.microsoft.com/office/drawing/2014/main" id="{E1C5135B-AB02-5FA1-F375-02267E32E0CE}"/>
              </a:ext>
            </a:extLst>
          </p:cNvPr>
          <p:cNvSpPr/>
          <p:nvPr/>
        </p:nvSpPr>
        <p:spPr>
          <a:xfrm>
            <a:off x="6400801" y="4155937"/>
            <a:ext cx="2025445" cy="1091380"/>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FaaS</a:t>
            </a:r>
          </a:p>
        </p:txBody>
      </p:sp>
      <p:sp>
        <p:nvSpPr>
          <p:cNvPr id="9" name="Rectangle: Rounded Corners 8">
            <a:extLst>
              <a:ext uri="{FF2B5EF4-FFF2-40B4-BE49-F238E27FC236}">
                <a16:creationId xmlns:a16="http://schemas.microsoft.com/office/drawing/2014/main" id="{30B98778-31F4-E028-7A84-41D085F6EE0B}"/>
              </a:ext>
            </a:extLst>
          </p:cNvPr>
          <p:cNvSpPr/>
          <p:nvPr/>
        </p:nvSpPr>
        <p:spPr>
          <a:xfrm>
            <a:off x="9148918" y="4155937"/>
            <a:ext cx="2025445" cy="1091380"/>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 Store</a:t>
            </a:r>
          </a:p>
        </p:txBody>
      </p:sp>
      <p:sp>
        <p:nvSpPr>
          <p:cNvPr id="10" name="Rectangle: Rounded Corners 9">
            <a:extLst>
              <a:ext uri="{FF2B5EF4-FFF2-40B4-BE49-F238E27FC236}">
                <a16:creationId xmlns:a16="http://schemas.microsoft.com/office/drawing/2014/main" id="{A5914FB8-45FA-1B70-F4B6-2DD9E5842CBE}"/>
              </a:ext>
            </a:extLst>
          </p:cNvPr>
          <p:cNvSpPr/>
          <p:nvPr/>
        </p:nvSpPr>
        <p:spPr>
          <a:xfrm>
            <a:off x="9148917" y="1610683"/>
            <a:ext cx="2025445" cy="1091380"/>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Blob Storage</a:t>
            </a:r>
          </a:p>
        </p:txBody>
      </p:sp>
      <p:cxnSp>
        <p:nvCxnSpPr>
          <p:cNvPr id="12" name="Straight Arrow Connector 11">
            <a:extLst>
              <a:ext uri="{FF2B5EF4-FFF2-40B4-BE49-F238E27FC236}">
                <a16:creationId xmlns:a16="http://schemas.microsoft.com/office/drawing/2014/main" id="{B9BAAF38-3BA9-36E3-B12A-1D67BFFCF03B}"/>
              </a:ext>
            </a:extLst>
          </p:cNvPr>
          <p:cNvCxnSpPr>
            <a:stCxn id="3" idx="3"/>
            <a:endCxn id="4" idx="1"/>
          </p:cNvCxnSpPr>
          <p:nvPr/>
        </p:nvCxnSpPr>
        <p:spPr>
          <a:xfrm flipV="1">
            <a:off x="2418735" y="2156373"/>
            <a:ext cx="1233951" cy="1272627"/>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1C9C75-0F34-79E0-FA0D-4C0A77598C32}"/>
              </a:ext>
            </a:extLst>
          </p:cNvPr>
          <p:cNvCxnSpPr>
            <a:cxnSpLocks/>
            <a:stCxn id="3" idx="3"/>
            <a:endCxn id="6" idx="1"/>
          </p:cNvCxnSpPr>
          <p:nvPr/>
        </p:nvCxnSpPr>
        <p:spPr>
          <a:xfrm>
            <a:off x="2418735" y="3429000"/>
            <a:ext cx="1233949" cy="1272627"/>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B98E29-6EDB-D557-5DEA-7AD31B1EC84A}"/>
              </a:ext>
            </a:extLst>
          </p:cNvPr>
          <p:cNvCxnSpPr>
            <a:cxnSpLocks/>
            <a:stCxn id="6" idx="3"/>
            <a:endCxn id="8" idx="1"/>
          </p:cNvCxnSpPr>
          <p:nvPr/>
        </p:nvCxnSpPr>
        <p:spPr>
          <a:xfrm>
            <a:off x="5678129" y="4701627"/>
            <a:ext cx="722672"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AD03B2-DFAE-E299-EB2D-0BBFC5245710}"/>
              </a:ext>
            </a:extLst>
          </p:cNvPr>
          <p:cNvCxnSpPr>
            <a:cxnSpLocks/>
            <a:stCxn id="8" idx="3"/>
            <a:endCxn id="9" idx="1"/>
          </p:cNvCxnSpPr>
          <p:nvPr/>
        </p:nvCxnSpPr>
        <p:spPr>
          <a:xfrm>
            <a:off x="8426246" y="4701627"/>
            <a:ext cx="722672"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305996-09E7-949E-8822-67F9D999A59E}"/>
              </a:ext>
            </a:extLst>
          </p:cNvPr>
          <p:cNvCxnSpPr>
            <a:stCxn id="10" idx="1"/>
            <a:endCxn id="4" idx="3"/>
          </p:cNvCxnSpPr>
          <p:nvPr/>
        </p:nvCxnSpPr>
        <p:spPr>
          <a:xfrm flipH="1">
            <a:off x="5678131" y="2156373"/>
            <a:ext cx="3470786"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F0C393-A20B-5937-9535-36824CBF274A}"/>
              </a:ext>
            </a:extLst>
          </p:cNvPr>
          <p:cNvSpPr txBox="1"/>
          <p:nvPr/>
        </p:nvSpPr>
        <p:spPr>
          <a:xfrm>
            <a:off x="2418735" y="2331021"/>
            <a:ext cx="872226" cy="307777"/>
          </a:xfrm>
          <a:prstGeom prst="rect">
            <a:avLst/>
          </a:prstGeom>
          <a:noFill/>
        </p:spPr>
        <p:txBody>
          <a:bodyPr wrap="none" rtlCol="0">
            <a:spAutoFit/>
          </a:bodyPr>
          <a:lstStyle/>
          <a:p>
            <a:r>
              <a:rPr lang="en-US" sz="1400" dirty="0"/>
              <a:t>HTTP Get</a:t>
            </a:r>
          </a:p>
        </p:txBody>
      </p:sp>
      <p:sp>
        <p:nvSpPr>
          <p:cNvPr id="26" name="TextBox 25">
            <a:extLst>
              <a:ext uri="{FF2B5EF4-FFF2-40B4-BE49-F238E27FC236}">
                <a16:creationId xmlns:a16="http://schemas.microsoft.com/office/drawing/2014/main" id="{F4C77880-1D6B-1977-36FC-C274CD7B407A}"/>
              </a:ext>
            </a:extLst>
          </p:cNvPr>
          <p:cNvSpPr txBox="1"/>
          <p:nvPr/>
        </p:nvSpPr>
        <p:spPr>
          <a:xfrm>
            <a:off x="1718992" y="4219202"/>
            <a:ext cx="1571969" cy="307777"/>
          </a:xfrm>
          <a:prstGeom prst="rect">
            <a:avLst/>
          </a:prstGeom>
          <a:noFill/>
        </p:spPr>
        <p:txBody>
          <a:bodyPr wrap="none" rtlCol="0">
            <a:spAutoFit/>
          </a:bodyPr>
          <a:lstStyle/>
          <a:p>
            <a:r>
              <a:rPr lang="en-US" sz="1400" dirty="0"/>
              <a:t>HTTP Get/Post/Put</a:t>
            </a:r>
          </a:p>
        </p:txBody>
      </p:sp>
    </p:spTree>
    <p:extLst>
      <p:ext uri="{BB962C8B-B14F-4D97-AF65-F5344CB8AC3E}">
        <p14:creationId xmlns:p14="http://schemas.microsoft.com/office/powerpoint/2010/main" val="38996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500"/>
                            </p:stCondLst>
                            <p:childTnLst>
                              <p:par>
                                <p:cTn id="24" presetID="22" presetClass="entr" presetSubtype="2"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9" grpId="0" animBg="1"/>
      <p:bldP spid="10" grpId="0" animBg="1"/>
      <p:bldP spid="25"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Scalable Web Apps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Automatic Scaling</a:t>
            </a:r>
            <a:endParaRPr lang="en-US" sz="3600" dirty="0"/>
          </a:p>
        </p:txBody>
      </p:sp>
    </p:spTree>
    <p:extLst>
      <p:ext uri="{BB962C8B-B14F-4D97-AF65-F5344CB8AC3E}">
        <p14:creationId xmlns:p14="http://schemas.microsoft.com/office/powerpoint/2010/main" val="3170474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Scalable Web Apps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Automatic Scaling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Global Reach</a:t>
            </a:r>
            <a:endParaRPr lang="en-US" sz="3600" dirty="0"/>
          </a:p>
        </p:txBody>
      </p:sp>
    </p:spTree>
    <p:extLst>
      <p:ext uri="{BB962C8B-B14F-4D97-AF65-F5344CB8AC3E}">
        <p14:creationId xmlns:p14="http://schemas.microsoft.com/office/powerpoint/2010/main" val="2939332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Scalable Web Apps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Automatic Scaling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Global Reach</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Simplified Operation</a:t>
            </a:r>
            <a:endParaRPr lang="en-US" sz="3600" dirty="0"/>
          </a:p>
        </p:txBody>
      </p:sp>
    </p:spTree>
    <p:extLst>
      <p:ext uri="{BB962C8B-B14F-4D97-AF65-F5344CB8AC3E}">
        <p14:creationId xmlns:p14="http://schemas.microsoft.com/office/powerpoint/2010/main" val="1479451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Scalable Web Apps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Automatic Scaling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Global Reach</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Simplified Operation</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 Efficiency</a:t>
            </a:r>
          </a:p>
        </p:txBody>
      </p:sp>
    </p:spTree>
    <p:extLst>
      <p:ext uri="{BB962C8B-B14F-4D97-AF65-F5344CB8AC3E}">
        <p14:creationId xmlns:p14="http://schemas.microsoft.com/office/powerpoint/2010/main" val="3888051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CE8E-18ED-EC21-5D59-DEF516CECEAF}"/>
              </a:ext>
            </a:extLst>
          </p:cNvPr>
          <p:cNvSpPr>
            <a:spLocks noGrp="1"/>
          </p:cNvSpPr>
          <p:nvPr>
            <p:ph type="title"/>
          </p:nvPr>
        </p:nvSpPr>
        <p:spPr/>
        <p:txBody>
          <a:bodyPr/>
          <a:lstStyle/>
          <a:p>
            <a:r>
              <a:rPr lang="en-US" dirty="0"/>
              <a:t>Cloud Design Patterns</a:t>
            </a:r>
          </a:p>
        </p:txBody>
      </p:sp>
      <p:sp>
        <p:nvSpPr>
          <p:cNvPr id="3" name="Text Placeholder 2">
            <a:extLst>
              <a:ext uri="{FF2B5EF4-FFF2-40B4-BE49-F238E27FC236}">
                <a16:creationId xmlns:a16="http://schemas.microsoft.com/office/drawing/2014/main" id="{754BC676-5CDA-E31C-F299-DBB3B2705D75}"/>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037B84E3-69FA-02F0-8FA4-38C253DCC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6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DB9-7356-40A6-EB89-5174C4BF7CF8}"/>
              </a:ext>
            </a:extLst>
          </p:cNvPr>
          <p:cNvSpPr>
            <a:spLocks noGrp="1"/>
          </p:cNvSpPr>
          <p:nvPr>
            <p:ph type="title"/>
          </p:nvPr>
        </p:nvSpPr>
        <p:spPr/>
        <p:txBody>
          <a:bodyPr/>
          <a:lstStyle/>
          <a:p>
            <a:r>
              <a:rPr lang="en-US" dirty="0"/>
              <a:t>Which cloud provider?</a:t>
            </a:r>
          </a:p>
        </p:txBody>
      </p:sp>
      <p:pic>
        <p:nvPicPr>
          <p:cNvPr id="3" name="Picture 12" descr="Amazon Cloud Services, AWS Branding, Computing Logo Transparent">
            <a:extLst>
              <a:ext uri="{FF2B5EF4-FFF2-40B4-BE49-F238E27FC236}">
                <a16:creationId xmlns:a16="http://schemas.microsoft.com/office/drawing/2014/main" id="{D6E40FDE-2710-10DD-C42C-E35FB37F0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061" y="2163444"/>
            <a:ext cx="2694517" cy="16167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Google Cloud UK Consultant">
            <a:extLst>
              <a:ext uri="{FF2B5EF4-FFF2-40B4-BE49-F238E27FC236}">
                <a16:creationId xmlns:a16="http://schemas.microsoft.com/office/drawing/2014/main" id="{FF8BAC73-BC57-4CA3-45E7-97114C42A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011" y="1840730"/>
            <a:ext cx="2861978" cy="2262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Azure has a new logo, but where do you download it? Here!">
            <a:extLst>
              <a:ext uri="{FF2B5EF4-FFF2-40B4-BE49-F238E27FC236}">
                <a16:creationId xmlns:a16="http://schemas.microsoft.com/office/drawing/2014/main" id="{CD0B39EC-D206-4327-C6F5-634400A50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432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8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5B2BF-0C28-7833-72C8-22CCAEF6C290}"/>
              </a:ext>
            </a:extLst>
          </p:cNvPr>
          <p:cNvSpPr>
            <a:spLocks noGrp="1"/>
          </p:cNvSpPr>
          <p:nvPr>
            <p:ph type="title"/>
          </p:nvPr>
        </p:nvSpPr>
        <p:spPr/>
        <p:txBody>
          <a:bodyPr/>
          <a:lstStyle/>
          <a:p>
            <a:r>
              <a:rPr lang="en-US" dirty="0"/>
              <a:t>Event Sourcing</a:t>
            </a:r>
          </a:p>
        </p:txBody>
      </p:sp>
      <p:sp>
        <p:nvSpPr>
          <p:cNvPr id="3" name="Rectangle: Rounded Corners 2">
            <a:extLst>
              <a:ext uri="{FF2B5EF4-FFF2-40B4-BE49-F238E27FC236}">
                <a16:creationId xmlns:a16="http://schemas.microsoft.com/office/drawing/2014/main" id="{3431474E-DA30-9B41-3BB0-073615CC5B05}"/>
              </a:ext>
            </a:extLst>
          </p:cNvPr>
          <p:cNvSpPr/>
          <p:nvPr/>
        </p:nvSpPr>
        <p:spPr>
          <a:xfrm>
            <a:off x="838199" y="1065752"/>
            <a:ext cx="6414655" cy="711091"/>
          </a:xfrm>
          <a:prstGeom prst="roundRect">
            <a:avLst/>
          </a:prstGeom>
          <a:solidFill>
            <a:srgbClr val="444E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Presentation</a:t>
            </a:r>
          </a:p>
        </p:txBody>
      </p:sp>
      <p:sp>
        <p:nvSpPr>
          <p:cNvPr id="9" name="Flowchart: Magnetic Disk 8">
            <a:extLst>
              <a:ext uri="{FF2B5EF4-FFF2-40B4-BE49-F238E27FC236}">
                <a16:creationId xmlns:a16="http://schemas.microsoft.com/office/drawing/2014/main" id="{AC6D7FF9-CAF2-3986-602D-78D2EA78D455}"/>
              </a:ext>
            </a:extLst>
          </p:cNvPr>
          <p:cNvSpPr/>
          <p:nvPr/>
        </p:nvSpPr>
        <p:spPr>
          <a:xfrm>
            <a:off x="838198" y="5366217"/>
            <a:ext cx="2150919" cy="550718"/>
          </a:xfrm>
          <a:prstGeom prst="flowChartMagneticDisk">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Event Store</a:t>
            </a:r>
          </a:p>
        </p:txBody>
      </p:sp>
      <p:cxnSp>
        <p:nvCxnSpPr>
          <p:cNvPr id="11" name="Straight Arrow Connector 10">
            <a:extLst>
              <a:ext uri="{FF2B5EF4-FFF2-40B4-BE49-F238E27FC236}">
                <a16:creationId xmlns:a16="http://schemas.microsoft.com/office/drawing/2014/main" id="{37B389A6-9C79-E4EF-ECFE-00507E2B6C73}"/>
              </a:ext>
            </a:extLst>
          </p:cNvPr>
          <p:cNvCxnSpPr>
            <a:cxnSpLocks/>
            <a:endCxn id="9" idx="1"/>
          </p:cNvCxnSpPr>
          <p:nvPr/>
        </p:nvCxnSpPr>
        <p:spPr>
          <a:xfrm>
            <a:off x="1913656" y="1776843"/>
            <a:ext cx="2" cy="3589374"/>
          </a:xfrm>
          <a:prstGeom prst="straightConnector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4225B22-1631-3F40-B05C-7FB8D76F4BC2}"/>
              </a:ext>
            </a:extLst>
          </p:cNvPr>
          <p:cNvSpPr/>
          <p:nvPr/>
        </p:nvSpPr>
        <p:spPr>
          <a:xfrm>
            <a:off x="838200" y="1963880"/>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Cart Created</a:t>
            </a:r>
          </a:p>
        </p:txBody>
      </p:sp>
      <p:sp>
        <p:nvSpPr>
          <p:cNvPr id="5" name="Rectangle: Rounded Corners 4">
            <a:extLst>
              <a:ext uri="{FF2B5EF4-FFF2-40B4-BE49-F238E27FC236}">
                <a16:creationId xmlns:a16="http://schemas.microsoft.com/office/drawing/2014/main" id="{61345688-33D7-969F-B287-F3467761BA38}"/>
              </a:ext>
            </a:extLst>
          </p:cNvPr>
          <p:cNvSpPr/>
          <p:nvPr/>
        </p:nvSpPr>
        <p:spPr>
          <a:xfrm>
            <a:off x="838199" y="2618507"/>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Item 1 Added</a:t>
            </a:r>
          </a:p>
        </p:txBody>
      </p:sp>
      <p:sp>
        <p:nvSpPr>
          <p:cNvPr id="6" name="Rectangle: Rounded Corners 5">
            <a:extLst>
              <a:ext uri="{FF2B5EF4-FFF2-40B4-BE49-F238E27FC236}">
                <a16:creationId xmlns:a16="http://schemas.microsoft.com/office/drawing/2014/main" id="{D1BC5A03-3959-DAF5-3F20-88D37F778DAF}"/>
              </a:ext>
            </a:extLst>
          </p:cNvPr>
          <p:cNvSpPr/>
          <p:nvPr/>
        </p:nvSpPr>
        <p:spPr>
          <a:xfrm>
            <a:off x="838198" y="3273134"/>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Item 2 Added</a:t>
            </a:r>
          </a:p>
        </p:txBody>
      </p:sp>
      <p:sp>
        <p:nvSpPr>
          <p:cNvPr id="7" name="Rectangle: Rounded Corners 6">
            <a:extLst>
              <a:ext uri="{FF2B5EF4-FFF2-40B4-BE49-F238E27FC236}">
                <a16:creationId xmlns:a16="http://schemas.microsoft.com/office/drawing/2014/main" id="{5774B575-8704-7645-E724-C365779E8C8F}"/>
              </a:ext>
            </a:extLst>
          </p:cNvPr>
          <p:cNvSpPr/>
          <p:nvPr/>
        </p:nvSpPr>
        <p:spPr>
          <a:xfrm>
            <a:off x="838198" y="3927761"/>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Item 1 Removed</a:t>
            </a:r>
          </a:p>
        </p:txBody>
      </p:sp>
      <p:sp>
        <p:nvSpPr>
          <p:cNvPr id="8" name="Rectangle: Rounded Corners 7">
            <a:extLst>
              <a:ext uri="{FF2B5EF4-FFF2-40B4-BE49-F238E27FC236}">
                <a16:creationId xmlns:a16="http://schemas.microsoft.com/office/drawing/2014/main" id="{4B08F808-AEDE-1FD6-F6AD-76B493806E22}"/>
              </a:ext>
            </a:extLst>
          </p:cNvPr>
          <p:cNvSpPr/>
          <p:nvPr/>
        </p:nvSpPr>
        <p:spPr>
          <a:xfrm>
            <a:off x="838198" y="4582388"/>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Shipping Info Added</a:t>
            </a:r>
          </a:p>
        </p:txBody>
      </p:sp>
      <p:sp>
        <p:nvSpPr>
          <p:cNvPr id="16" name="Rectangle: Rounded Corners 15">
            <a:extLst>
              <a:ext uri="{FF2B5EF4-FFF2-40B4-BE49-F238E27FC236}">
                <a16:creationId xmlns:a16="http://schemas.microsoft.com/office/drawing/2014/main" id="{B1844898-BC67-6D3C-F6E7-28AE987EC978}"/>
              </a:ext>
            </a:extLst>
          </p:cNvPr>
          <p:cNvSpPr/>
          <p:nvPr/>
        </p:nvSpPr>
        <p:spPr>
          <a:xfrm>
            <a:off x="3513870" y="2550264"/>
            <a:ext cx="3267930" cy="2391316"/>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Materialized View</a:t>
            </a:r>
          </a:p>
        </p:txBody>
      </p:sp>
      <p:sp>
        <p:nvSpPr>
          <p:cNvPr id="17" name="Isosceles Triangle 16">
            <a:extLst>
              <a:ext uri="{FF2B5EF4-FFF2-40B4-BE49-F238E27FC236}">
                <a16:creationId xmlns:a16="http://schemas.microsoft.com/office/drawing/2014/main" id="{AD5E6EDD-6FCD-2DC3-177C-A029C7393836}"/>
              </a:ext>
            </a:extLst>
          </p:cNvPr>
          <p:cNvSpPr/>
          <p:nvPr/>
        </p:nvSpPr>
        <p:spPr>
          <a:xfrm>
            <a:off x="8039106" y="1618726"/>
            <a:ext cx="2743200" cy="2391315"/>
          </a:xfrm>
          <a:prstGeom prst="triangl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External Systems and Applications</a:t>
            </a:r>
          </a:p>
        </p:txBody>
      </p:sp>
      <p:sp>
        <p:nvSpPr>
          <p:cNvPr id="18" name="Rectangle: Rounded Corners 17">
            <a:extLst>
              <a:ext uri="{FF2B5EF4-FFF2-40B4-BE49-F238E27FC236}">
                <a16:creationId xmlns:a16="http://schemas.microsoft.com/office/drawing/2014/main" id="{78C5F278-12F3-BF8B-35FA-D046CFD47017}"/>
              </a:ext>
            </a:extLst>
          </p:cNvPr>
          <p:cNvSpPr/>
          <p:nvPr/>
        </p:nvSpPr>
        <p:spPr>
          <a:xfrm>
            <a:off x="8175934" y="5258587"/>
            <a:ext cx="2606372" cy="76597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Query for current state of entries</a:t>
            </a:r>
          </a:p>
        </p:txBody>
      </p:sp>
      <p:cxnSp>
        <p:nvCxnSpPr>
          <p:cNvPr id="29" name="Connector: Curved 28">
            <a:extLst>
              <a:ext uri="{FF2B5EF4-FFF2-40B4-BE49-F238E27FC236}">
                <a16:creationId xmlns:a16="http://schemas.microsoft.com/office/drawing/2014/main" id="{541538C5-9B10-BA80-623F-1EA45297C509}"/>
              </a:ext>
            </a:extLst>
          </p:cNvPr>
          <p:cNvCxnSpPr>
            <a:stCxn id="9" idx="4"/>
            <a:endCxn id="17" idx="3"/>
          </p:cNvCxnSpPr>
          <p:nvPr/>
        </p:nvCxnSpPr>
        <p:spPr>
          <a:xfrm flipV="1">
            <a:off x="2989117" y="4010041"/>
            <a:ext cx="6421589" cy="1631535"/>
          </a:xfrm>
          <a:prstGeom prst="curvedConnector2">
            <a:avLst/>
          </a:prstGeom>
          <a:ln w="508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124B0044-18CD-7453-4330-1A1279A3BD71}"/>
              </a:ext>
            </a:extLst>
          </p:cNvPr>
          <p:cNvCxnSpPr>
            <a:stCxn id="9" idx="4"/>
            <a:endCxn id="16" idx="2"/>
          </p:cNvCxnSpPr>
          <p:nvPr/>
        </p:nvCxnSpPr>
        <p:spPr>
          <a:xfrm flipV="1">
            <a:off x="2989117" y="4941580"/>
            <a:ext cx="2158718" cy="699996"/>
          </a:xfrm>
          <a:prstGeom prst="curved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A2206A6-B36F-CAE8-E313-8918BCD7A6A5}"/>
              </a:ext>
            </a:extLst>
          </p:cNvPr>
          <p:cNvCxnSpPr>
            <a:stCxn id="9" idx="4"/>
            <a:endCxn id="18" idx="1"/>
          </p:cNvCxnSpPr>
          <p:nvPr/>
        </p:nvCxnSpPr>
        <p:spPr>
          <a:xfrm>
            <a:off x="2989117" y="5641576"/>
            <a:ext cx="518681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7265883-944A-03FA-30AC-CAACA959EC20}"/>
              </a:ext>
            </a:extLst>
          </p:cNvPr>
          <p:cNvCxnSpPr>
            <a:stCxn id="16" idx="0"/>
          </p:cNvCxnSpPr>
          <p:nvPr/>
        </p:nvCxnSpPr>
        <p:spPr>
          <a:xfrm flipV="1">
            <a:off x="5147835" y="1776843"/>
            <a:ext cx="0" cy="77342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3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2750"/>
                                        <p:tgtEl>
                                          <p:spTgt spid="11"/>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225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3250"/>
                            </p:stCondLst>
                            <p:childTnLst>
                              <p:par>
                                <p:cTn id="32" presetID="22" presetClass="entr" presetSubtype="8"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childTnLst>
                          </p:cTn>
                        </p:par>
                        <p:par>
                          <p:cTn id="35" fill="hold">
                            <p:stCondLst>
                              <p:cond delay="375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250"/>
                            </p:stCondLst>
                            <p:childTnLst>
                              <p:par>
                                <p:cTn id="40" presetID="22" presetClass="entr" presetSubtype="4"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animBg="1"/>
      <p:bldP spid="5" grpId="0" animBg="1"/>
      <p:bldP spid="6" grpId="0" animBg="1"/>
      <p:bldP spid="7" grpId="0" animBg="1"/>
      <p:bldP spid="8" grpId="0" animBg="1"/>
      <p:bldP spid="16" grpId="0" animBg="1"/>
      <p:bldP spid="17"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 Sourcing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Immutable Audit Trail</a:t>
            </a:r>
            <a:endParaRPr lang="en-US" sz="3600" dirty="0"/>
          </a:p>
        </p:txBody>
      </p:sp>
    </p:spTree>
    <p:extLst>
      <p:ext uri="{BB962C8B-B14F-4D97-AF65-F5344CB8AC3E}">
        <p14:creationId xmlns:p14="http://schemas.microsoft.com/office/powerpoint/2010/main" val="2203635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 Sourcing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Immutable Audit Trail</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Temporal Queries</a:t>
            </a:r>
            <a:endParaRPr lang="en-US" sz="3600" dirty="0"/>
          </a:p>
        </p:txBody>
      </p:sp>
    </p:spTree>
    <p:extLst>
      <p:ext uri="{BB962C8B-B14F-4D97-AF65-F5344CB8AC3E}">
        <p14:creationId xmlns:p14="http://schemas.microsoft.com/office/powerpoint/2010/main" val="217280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 Sourcing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Immutable Audit Trail</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Temporal Queries</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 and Reliability</a:t>
            </a:r>
            <a:endParaRPr lang="en-US" sz="3600" dirty="0"/>
          </a:p>
        </p:txBody>
      </p:sp>
    </p:spTree>
    <p:extLst>
      <p:ext uri="{BB962C8B-B14F-4D97-AF65-F5344CB8AC3E}">
        <p14:creationId xmlns:p14="http://schemas.microsoft.com/office/powerpoint/2010/main" val="2211723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 Sourcing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Immutable Audit Trail</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Temporal Queries</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 and Reliability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 and Extensibility</a:t>
            </a:r>
          </a:p>
        </p:txBody>
      </p:sp>
    </p:spTree>
    <p:extLst>
      <p:ext uri="{BB962C8B-B14F-4D97-AF65-F5344CB8AC3E}">
        <p14:creationId xmlns:p14="http://schemas.microsoft.com/office/powerpoint/2010/main" val="2861214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2603-3325-EDEB-8215-AC8BCFD20EBD}"/>
              </a:ext>
            </a:extLst>
          </p:cNvPr>
          <p:cNvSpPr>
            <a:spLocks noGrp="1"/>
          </p:cNvSpPr>
          <p:nvPr>
            <p:ph type="title"/>
          </p:nvPr>
        </p:nvSpPr>
        <p:spPr/>
        <p:txBody>
          <a:bodyPr/>
          <a:lstStyle/>
          <a:p>
            <a:r>
              <a:rPr lang="en-US" dirty="0"/>
              <a:t>Command Query Responsibility Segregation (CQRS)</a:t>
            </a:r>
          </a:p>
        </p:txBody>
      </p:sp>
      <p:sp>
        <p:nvSpPr>
          <p:cNvPr id="3" name="Rectangle: Rounded Corners 2">
            <a:extLst>
              <a:ext uri="{FF2B5EF4-FFF2-40B4-BE49-F238E27FC236}">
                <a16:creationId xmlns:a16="http://schemas.microsoft.com/office/drawing/2014/main" id="{D1D358C5-D239-EF0C-F2D0-87490D086A5D}"/>
              </a:ext>
            </a:extLst>
          </p:cNvPr>
          <p:cNvSpPr/>
          <p:nvPr/>
        </p:nvSpPr>
        <p:spPr>
          <a:xfrm>
            <a:off x="440898" y="1571550"/>
            <a:ext cx="1024648" cy="371490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vert="vert270" rtlCol="0" anchor="ctr"/>
          <a:lstStyle/>
          <a:p>
            <a:pPr algn="ctr"/>
            <a:r>
              <a:rPr lang="en-US" sz="3600" b="1" dirty="0"/>
              <a:t>Client</a:t>
            </a:r>
            <a:endParaRPr lang="en-US" sz="3600" dirty="0"/>
          </a:p>
        </p:txBody>
      </p:sp>
      <p:sp>
        <p:nvSpPr>
          <p:cNvPr id="4" name="Rectangle: Rounded Corners 3">
            <a:extLst>
              <a:ext uri="{FF2B5EF4-FFF2-40B4-BE49-F238E27FC236}">
                <a16:creationId xmlns:a16="http://schemas.microsoft.com/office/drawing/2014/main" id="{DF0AAEFE-034A-2792-C497-798C4506582F}"/>
              </a:ext>
            </a:extLst>
          </p:cNvPr>
          <p:cNvSpPr/>
          <p:nvPr/>
        </p:nvSpPr>
        <p:spPr>
          <a:xfrm>
            <a:off x="2328168" y="1860849"/>
            <a:ext cx="3034646" cy="1334022"/>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Command</a:t>
            </a:r>
            <a:endParaRPr lang="en-US" sz="3600" dirty="0"/>
          </a:p>
        </p:txBody>
      </p:sp>
      <p:sp>
        <p:nvSpPr>
          <p:cNvPr id="5" name="Rectangle: Rounded Corners 4">
            <a:extLst>
              <a:ext uri="{FF2B5EF4-FFF2-40B4-BE49-F238E27FC236}">
                <a16:creationId xmlns:a16="http://schemas.microsoft.com/office/drawing/2014/main" id="{1B984E2E-0399-858B-A94A-F14F9967DCE2}"/>
              </a:ext>
            </a:extLst>
          </p:cNvPr>
          <p:cNvSpPr/>
          <p:nvPr/>
        </p:nvSpPr>
        <p:spPr>
          <a:xfrm>
            <a:off x="2328168" y="3925639"/>
            <a:ext cx="3034646" cy="1334022"/>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Query</a:t>
            </a:r>
            <a:endParaRPr lang="en-US" sz="3600" dirty="0"/>
          </a:p>
        </p:txBody>
      </p:sp>
      <p:sp>
        <p:nvSpPr>
          <p:cNvPr id="6" name="Oval 5">
            <a:extLst>
              <a:ext uri="{FF2B5EF4-FFF2-40B4-BE49-F238E27FC236}">
                <a16:creationId xmlns:a16="http://schemas.microsoft.com/office/drawing/2014/main" id="{C51D9BCB-CBEB-0309-1D3E-01F78D371C4C}"/>
              </a:ext>
            </a:extLst>
          </p:cNvPr>
          <p:cNvSpPr/>
          <p:nvPr/>
        </p:nvSpPr>
        <p:spPr>
          <a:xfrm>
            <a:off x="6661031" y="3739047"/>
            <a:ext cx="1766169" cy="1707207"/>
          </a:xfrm>
          <a:prstGeom prst="ellipse">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Read</a:t>
            </a:r>
          </a:p>
        </p:txBody>
      </p:sp>
      <p:sp>
        <p:nvSpPr>
          <p:cNvPr id="9" name="Oval 8">
            <a:extLst>
              <a:ext uri="{FF2B5EF4-FFF2-40B4-BE49-F238E27FC236}">
                <a16:creationId xmlns:a16="http://schemas.microsoft.com/office/drawing/2014/main" id="{1102459B-2E24-049A-306E-D8859A537173}"/>
              </a:ext>
            </a:extLst>
          </p:cNvPr>
          <p:cNvSpPr/>
          <p:nvPr/>
        </p:nvSpPr>
        <p:spPr>
          <a:xfrm>
            <a:off x="6661031" y="1674256"/>
            <a:ext cx="1766169" cy="1707207"/>
          </a:xfrm>
          <a:prstGeom prst="ellipse">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Write</a:t>
            </a:r>
          </a:p>
        </p:txBody>
      </p:sp>
      <p:sp>
        <p:nvSpPr>
          <p:cNvPr id="10" name="Flowchart: Magnetic Disk 9">
            <a:extLst>
              <a:ext uri="{FF2B5EF4-FFF2-40B4-BE49-F238E27FC236}">
                <a16:creationId xmlns:a16="http://schemas.microsoft.com/office/drawing/2014/main" id="{2E55A29A-37B1-C2B8-E7C1-BE5E1DD54165}"/>
              </a:ext>
            </a:extLst>
          </p:cNvPr>
          <p:cNvSpPr/>
          <p:nvPr/>
        </p:nvSpPr>
        <p:spPr>
          <a:xfrm>
            <a:off x="9725417" y="2041742"/>
            <a:ext cx="1766169" cy="2748900"/>
          </a:xfrm>
          <a:prstGeom prst="flowChartMagneticDisk">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Store</a:t>
            </a:r>
          </a:p>
        </p:txBody>
      </p:sp>
      <p:cxnSp>
        <p:nvCxnSpPr>
          <p:cNvPr id="13" name="Straight Arrow Connector 12">
            <a:extLst>
              <a:ext uri="{FF2B5EF4-FFF2-40B4-BE49-F238E27FC236}">
                <a16:creationId xmlns:a16="http://schemas.microsoft.com/office/drawing/2014/main" id="{7DC83FDE-EDEE-B7C9-7FF5-DCF3B2620F10}"/>
              </a:ext>
            </a:extLst>
          </p:cNvPr>
          <p:cNvCxnSpPr>
            <a:cxnSpLocks/>
            <a:endCxn id="4" idx="1"/>
          </p:cNvCxnSpPr>
          <p:nvPr/>
        </p:nvCxnSpPr>
        <p:spPr>
          <a:xfrm>
            <a:off x="1465546" y="2527860"/>
            <a:ext cx="8626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8899BAA-1C2B-0E85-91C3-B4E776B55118}"/>
              </a:ext>
            </a:extLst>
          </p:cNvPr>
          <p:cNvCxnSpPr>
            <a:stCxn id="4" idx="3"/>
            <a:endCxn id="9" idx="2"/>
          </p:cNvCxnSpPr>
          <p:nvPr/>
        </p:nvCxnSpPr>
        <p:spPr>
          <a:xfrm>
            <a:off x="5362814" y="2527860"/>
            <a:ext cx="129821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1E0C55-24F9-462E-6C0C-94202E5ED454}"/>
              </a:ext>
            </a:extLst>
          </p:cNvPr>
          <p:cNvCxnSpPr>
            <a:stCxn id="9" idx="6"/>
          </p:cNvCxnSpPr>
          <p:nvPr/>
        </p:nvCxnSpPr>
        <p:spPr>
          <a:xfrm>
            <a:off x="8427200" y="2527860"/>
            <a:ext cx="1298217" cy="56148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F7F8C24-FFEE-7D23-1A2B-F43E2E913517}"/>
              </a:ext>
            </a:extLst>
          </p:cNvPr>
          <p:cNvCxnSpPr>
            <a:endCxn id="6" idx="6"/>
          </p:cNvCxnSpPr>
          <p:nvPr/>
        </p:nvCxnSpPr>
        <p:spPr>
          <a:xfrm flipH="1">
            <a:off x="8427200" y="3939540"/>
            <a:ext cx="1298217" cy="65311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C0965EF-EA6F-C8AF-00A6-771187B9F8B1}"/>
              </a:ext>
            </a:extLst>
          </p:cNvPr>
          <p:cNvCxnSpPr>
            <a:stCxn id="6" idx="2"/>
            <a:endCxn id="5" idx="3"/>
          </p:cNvCxnSpPr>
          <p:nvPr/>
        </p:nvCxnSpPr>
        <p:spPr>
          <a:xfrm flipH="1" flipV="1">
            <a:off x="5362814" y="4592650"/>
            <a:ext cx="1298217" cy="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A965C15-5B07-61C7-2EC9-CD7BF486E7EB}"/>
              </a:ext>
            </a:extLst>
          </p:cNvPr>
          <p:cNvCxnSpPr>
            <a:stCxn id="5" idx="1"/>
          </p:cNvCxnSpPr>
          <p:nvPr/>
        </p:nvCxnSpPr>
        <p:spPr>
          <a:xfrm flipH="1">
            <a:off x="1465546" y="4592650"/>
            <a:ext cx="862622" cy="0"/>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07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right)">
                                      <p:cBhvr>
                                        <p:cTn id="42" dur="500"/>
                                        <p:tgtEl>
                                          <p:spTgt spid="26"/>
                                        </p:tgtEl>
                                      </p:cBhvr>
                                    </p:animEffect>
                                  </p:childTnLst>
                                </p:cTn>
                              </p:par>
                            </p:childTnLst>
                          </p:cTn>
                        </p:par>
                        <p:par>
                          <p:cTn id="43" fill="hold">
                            <p:stCondLst>
                              <p:cond delay="2500"/>
                            </p:stCondLst>
                            <p:childTnLst>
                              <p:par>
                                <p:cTn id="44" presetID="22" presetClass="entr" presetSubtype="2"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500"/>
                                        <p:tgtEl>
                                          <p:spTgt spid="28"/>
                                        </p:tgtEl>
                                      </p:cBhvr>
                                    </p:animEffect>
                                  </p:childTnLst>
                                </p:cTn>
                              </p:par>
                            </p:childTnLst>
                          </p:cTn>
                        </p:par>
                        <p:par>
                          <p:cTn id="47" fill="hold">
                            <p:stCondLst>
                              <p:cond delay="3000"/>
                            </p:stCondLst>
                            <p:childTnLst>
                              <p:par>
                                <p:cTn id="48" presetID="22" presetClass="entr" presetSubtype="2" fill="hold"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right)">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CQRS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3206049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CQRS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endParaRPr lang="en-US" sz="3600" dirty="0"/>
          </a:p>
        </p:txBody>
      </p:sp>
    </p:spTree>
    <p:extLst>
      <p:ext uri="{BB962C8B-B14F-4D97-AF65-F5344CB8AC3E}">
        <p14:creationId xmlns:p14="http://schemas.microsoft.com/office/powerpoint/2010/main" val="1708798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CQRS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Tree>
    <p:extLst>
      <p:ext uri="{BB962C8B-B14F-4D97-AF65-F5344CB8AC3E}">
        <p14:creationId xmlns:p14="http://schemas.microsoft.com/office/powerpoint/2010/main" val="3065027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CQRS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Maintainability</a:t>
            </a:r>
          </a:p>
        </p:txBody>
      </p:sp>
    </p:spTree>
    <p:extLst>
      <p:ext uri="{BB962C8B-B14F-4D97-AF65-F5344CB8AC3E}">
        <p14:creationId xmlns:p14="http://schemas.microsoft.com/office/powerpoint/2010/main" val="4111540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CD2BC-0D33-C254-DBC4-3BAF82BFC0ED}"/>
              </a:ext>
            </a:extLst>
          </p:cNvPr>
          <p:cNvSpPr txBox="1"/>
          <p:nvPr/>
        </p:nvSpPr>
        <p:spPr>
          <a:xfrm>
            <a:off x="1082040" y="1171138"/>
            <a:ext cx="10027920" cy="2585323"/>
          </a:xfrm>
          <a:prstGeom prst="rect">
            <a:avLst/>
          </a:prstGeom>
          <a:noFill/>
        </p:spPr>
        <p:txBody>
          <a:bodyPr wrap="square">
            <a:spAutoFit/>
          </a:bodyPr>
          <a:lstStyle/>
          <a:p>
            <a:pPr algn="ctr"/>
            <a:r>
              <a:rPr lang="en-US" sz="5400" dirty="0">
                <a:solidFill>
                  <a:srgbClr val="82368C"/>
                </a:solidFill>
                <a:latin typeface="Kamerik205 8" panose="020B0803030600020004" pitchFamily="34" charset="0"/>
                <a:ea typeface="+mj-ea"/>
                <a:cs typeface="+mj-cs"/>
              </a:rPr>
              <a:t>Who has a serverless project currently running in production?</a:t>
            </a:r>
          </a:p>
        </p:txBody>
      </p:sp>
    </p:spTree>
    <p:extLst>
      <p:ext uri="{BB962C8B-B14F-4D97-AF65-F5344CB8AC3E}">
        <p14:creationId xmlns:p14="http://schemas.microsoft.com/office/powerpoint/2010/main" val="2709134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E2BE-A87B-D2B1-6703-1346AD0A2DA1}"/>
              </a:ext>
            </a:extLst>
          </p:cNvPr>
          <p:cNvSpPr>
            <a:spLocks noGrp="1"/>
          </p:cNvSpPr>
          <p:nvPr>
            <p:ph type="title"/>
          </p:nvPr>
        </p:nvSpPr>
        <p:spPr/>
        <p:txBody>
          <a:bodyPr/>
          <a:lstStyle/>
          <a:p>
            <a:r>
              <a:rPr lang="en-US" dirty="0"/>
              <a:t>Retry</a:t>
            </a:r>
          </a:p>
        </p:txBody>
      </p:sp>
      <p:sp>
        <p:nvSpPr>
          <p:cNvPr id="3" name="Oval 2">
            <a:extLst>
              <a:ext uri="{FF2B5EF4-FFF2-40B4-BE49-F238E27FC236}">
                <a16:creationId xmlns:a16="http://schemas.microsoft.com/office/drawing/2014/main" id="{3C9D92A3-C4DD-AD65-3738-A3BF2686B38A}"/>
              </a:ext>
            </a:extLst>
          </p:cNvPr>
          <p:cNvSpPr/>
          <p:nvPr/>
        </p:nvSpPr>
        <p:spPr>
          <a:xfrm>
            <a:off x="394855" y="2275609"/>
            <a:ext cx="2306782" cy="2306782"/>
          </a:xfrm>
          <a:prstGeom prst="ellipse">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Application</a:t>
            </a:r>
          </a:p>
        </p:txBody>
      </p:sp>
      <p:sp>
        <p:nvSpPr>
          <p:cNvPr id="4" name="Oval 3">
            <a:extLst>
              <a:ext uri="{FF2B5EF4-FFF2-40B4-BE49-F238E27FC236}">
                <a16:creationId xmlns:a16="http://schemas.microsoft.com/office/drawing/2014/main" id="{421DB0C6-6782-3BF0-5356-8FA5CC8934A0}"/>
              </a:ext>
            </a:extLst>
          </p:cNvPr>
          <p:cNvSpPr/>
          <p:nvPr/>
        </p:nvSpPr>
        <p:spPr>
          <a:xfrm>
            <a:off x="9047018" y="2275609"/>
            <a:ext cx="2306782" cy="2306782"/>
          </a:xfrm>
          <a:prstGeom prst="ellipse">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Hosted Service</a:t>
            </a:r>
          </a:p>
        </p:txBody>
      </p:sp>
      <p:grpSp>
        <p:nvGrpSpPr>
          <p:cNvPr id="32" name="Group 31">
            <a:extLst>
              <a:ext uri="{FF2B5EF4-FFF2-40B4-BE49-F238E27FC236}">
                <a16:creationId xmlns:a16="http://schemas.microsoft.com/office/drawing/2014/main" id="{147FA7CA-AE3D-9058-3898-4D70F7AFB6B5}"/>
              </a:ext>
            </a:extLst>
          </p:cNvPr>
          <p:cNvGrpSpPr/>
          <p:nvPr/>
        </p:nvGrpSpPr>
        <p:grpSpPr>
          <a:xfrm>
            <a:off x="3044536" y="2712800"/>
            <a:ext cx="5569528" cy="369332"/>
            <a:chOff x="3044536" y="2712800"/>
            <a:chExt cx="5569528" cy="369332"/>
          </a:xfrm>
        </p:grpSpPr>
        <p:cxnSp>
          <p:nvCxnSpPr>
            <p:cNvPr id="15" name="Straight Arrow Connector 14">
              <a:extLst>
                <a:ext uri="{FF2B5EF4-FFF2-40B4-BE49-F238E27FC236}">
                  <a16:creationId xmlns:a16="http://schemas.microsoft.com/office/drawing/2014/main" id="{46AA43B6-C54A-D168-6A7D-D71C398DCD54}"/>
                </a:ext>
              </a:extLst>
            </p:cNvPr>
            <p:cNvCxnSpPr/>
            <p:nvPr/>
          </p:nvCxnSpPr>
          <p:spPr>
            <a:xfrm flipH="1">
              <a:off x="3044536" y="2904557"/>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C424D5-292C-3C16-337A-60E7245514FF}"/>
                </a:ext>
              </a:extLst>
            </p:cNvPr>
            <p:cNvSpPr txBox="1"/>
            <p:nvPr/>
          </p:nvSpPr>
          <p:spPr>
            <a:xfrm>
              <a:off x="3468832" y="2712800"/>
              <a:ext cx="543769" cy="369332"/>
            </a:xfrm>
            <a:prstGeom prst="rect">
              <a:avLst/>
            </a:prstGeom>
            <a:solidFill>
              <a:schemeClr val="bg1"/>
            </a:solidFill>
          </p:spPr>
          <p:txBody>
            <a:bodyPr wrap="square" rtlCol="0">
              <a:spAutoFit/>
            </a:bodyPr>
            <a:lstStyle/>
            <a:p>
              <a:r>
                <a:rPr lang="en-US" b="1" dirty="0"/>
                <a:t>500</a:t>
              </a:r>
            </a:p>
          </p:txBody>
        </p:sp>
      </p:grpSp>
      <p:grpSp>
        <p:nvGrpSpPr>
          <p:cNvPr id="34" name="Group 33">
            <a:extLst>
              <a:ext uri="{FF2B5EF4-FFF2-40B4-BE49-F238E27FC236}">
                <a16:creationId xmlns:a16="http://schemas.microsoft.com/office/drawing/2014/main" id="{52E96D78-F269-3529-8C9D-2F72080E3B20}"/>
              </a:ext>
            </a:extLst>
          </p:cNvPr>
          <p:cNvGrpSpPr/>
          <p:nvPr/>
        </p:nvGrpSpPr>
        <p:grpSpPr>
          <a:xfrm>
            <a:off x="3044536" y="3669125"/>
            <a:ext cx="5569528" cy="369332"/>
            <a:chOff x="3044536" y="3669125"/>
            <a:chExt cx="5569528" cy="369332"/>
          </a:xfrm>
        </p:grpSpPr>
        <p:cxnSp>
          <p:nvCxnSpPr>
            <p:cNvPr id="19" name="Straight Arrow Connector 18">
              <a:extLst>
                <a:ext uri="{FF2B5EF4-FFF2-40B4-BE49-F238E27FC236}">
                  <a16:creationId xmlns:a16="http://schemas.microsoft.com/office/drawing/2014/main" id="{E056F070-DDC4-64EA-9077-E0322E67741D}"/>
                </a:ext>
              </a:extLst>
            </p:cNvPr>
            <p:cNvCxnSpPr/>
            <p:nvPr/>
          </p:nvCxnSpPr>
          <p:spPr>
            <a:xfrm flipH="1">
              <a:off x="3044536" y="3861987"/>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35BBAE8-FC01-C254-72E9-9857C77C3357}"/>
                </a:ext>
              </a:extLst>
            </p:cNvPr>
            <p:cNvSpPr txBox="1"/>
            <p:nvPr/>
          </p:nvSpPr>
          <p:spPr>
            <a:xfrm>
              <a:off x="3468829" y="3669125"/>
              <a:ext cx="543769" cy="369332"/>
            </a:xfrm>
            <a:prstGeom prst="rect">
              <a:avLst/>
            </a:prstGeom>
            <a:solidFill>
              <a:schemeClr val="bg1"/>
            </a:solidFill>
          </p:spPr>
          <p:txBody>
            <a:bodyPr wrap="square" rtlCol="0">
              <a:spAutoFit/>
            </a:bodyPr>
            <a:lstStyle/>
            <a:p>
              <a:r>
                <a:rPr lang="en-US" b="1" dirty="0"/>
                <a:t>500</a:t>
              </a:r>
            </a:p>
          </p:txBody>
        </p:sp>
      </p:grpSp>
      <p:grpSp>
        <p:nvGrpSpPr>
          <p:cNvPr id="36" name="Group 35">
            <a:extLst>
              <a:ext uri="{FF2B5EF4-FFF2-40B4-BE49-F238E27FC236}">
                <a16:creationId xmlns:a16="http://schemas.microsoft.com/office/drawing/2014/main" id="{EAE3CA29-5CE4-4A4C-5147-76AF60B81CB5}"/>
              </a:ext>
            </a:extLst>
          </p:cNvPr>
          <p:cNvGrpSpPr/>
          <p:nvPr/>
        </p:nvGrpSpPr>
        <p:grpSpPr>
          <a:xfrm>
            <a:off x="3033778" y="4542447"/>
            <a:ext cx="5580286" cy="369332"/>
            <a:chOff x="3033778" y="4542447"/>
            <a:chExt cx="5580286" cy="369332"/>
          </a:xfrm>
        </p:grpSpPr>
        <p:cxnSp>
          <p:nvCxnSpPr>
            <p:cNvPr id="23" name="Straight Arrow Connector 22">
              <a:extLst>
                <a:ext uri="{FF2B5EF4-FFF2-40B4-BE49-F238E27FC236}">
                  <a16:creationId xmlns:a16="http://schemas.microsoft.com/office/drawing/2014/main" id="{8D38764E-0DA9-84E6-09AB-A92DE46AB532}"/>
                </a:ext>
              </a:extLst>
            </p:cNvPr>
            <p:cNvCxnSpPr/>
            <p:nvPr/>
          </p:nvCxnSpPr>
          <p:spPr>
            <a:xfrm flipH="1">
              <a:off x="3033778" y="4733357"/>
              <a:ext cx="5580286"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779F29B-75C8-BD54-258F-8C3F579139A6}"/>
                </a:ext>
              </a:extLst>
            </p:cNvPr>
            <p:cNvSpPr txBox="1"/>
            <p:nvPr/>
          </p:nvSpPr>
          <p:spPr>
            <a:xfrm>
              <a:off x="3468830" y="4542447"/>
              <a:ext cx="543769" cy="369332"/>
            </a:xfrm>
            <a:prstGeom prst="rect">
              <a:avLst/>
            </a:prstGeom>
            <a:solidFill>
              <a:schemeClr val="bg1"/>
            </a:solidFill>
          </p:spPr>
          <p:txBody>
            <a:bodyPr wrap="square" rtlCol="0">
              <a:spAutoFit/>
            </a:bodyPr>
            <a:lstStyle/>
            <a:p>
              <a:r>
                <a:rPr lang="en-US" b="1" dirty="0"/>
                <a:t>200</a:t>
              </a:r>
            </a:p>
          </p:txBody>
        </p:sp>
      </p:grpSp>
      <p:grpSp>
        <p:nvGrpSpPr>
          <p:cNvPr id="31" name="Group 30">
            <a:extLst>
              <a:ext uri="{FF2B5EF4-FFF2-40B4-BE49-F238E27FC236}">
                <a16:creationId xmlns:a16="http://schemas.microsoft.com/office/drawing/2014/main" id="{3395CE85-2937-B85C-B4E7-8DF70B124058}"/>
              </a:ext>
            </a:extLst>
          </p:cNvPr>
          <p:cNvGrpSpPr/>
          <p:nvPr/>
        </p:nvGrpSpPr>
        <p:grpSpPr>
          <a:xfrm>
            <a:off x="3033778" y="2184041"/>
            <a:ext cx="5580286" cy="415631"/>
            <a:chOff x="3033778" y="2184041"/>
            <a:chExt cx="5580286" cy="415631"/>
          </a:xfrm>
        </p:grpSpPr>
        <p:cxnSp>
          <p:nvCxnSpPr>
            <p:cNvPr id="6" name="Straight Arrow Connector 5">
              <a:extLst>
                <a:ext uri="{FF2B5EF4-FFF2-40B4-BE49-F238E27FC236}">
                  <a16:creationId xmlns:a16="http://schemas.microsoft.com/office/drawing/2014/main" id="{68C79806-476A-B01A-0CE6-76E3FACFDF61}"/>
                </a:ext>
              </a:extLst>
            </p:cNvPr>
            <p:cNvCxnSpPr/>
            <p:nvPr/>
          </p:nvCxnSpPr>
          <p:spPr>
            <a:xfrm>
              <a:off x="3044536" y="2391857"/>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7" name="&quot;Not Allowed&quot; Symbol 6">
              <a:extLst>
                <a:ext uri="{FF2B5EF4-FFF2-40B4-BE49-F238E27FC236}">
                  <a16:creationId xmlns:a16="http://schemas.microsoft.com/office/drawing/2014/main" id="{4A599D9D-F5EC-1A5A-F28D-95EED6488197}"/>
                </a:ext>
              </a:extLst>
            </p:cNvPr>
            <p:cNvSpPr/>
            <p:nvPr/>
          </p:nvSpPr>
          <p:spPr>
            <a:xfrm>
              <a:off x="7833013" y="2184041"/>
              <a:ext cx="446809" cy="415631"/>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Oval 27">
              <a:extLst>
                <a:ext uri="{FF2B5EF4-FFF2-40B4-BE49-F238E27FC236}">
                  <a16:creationId xmlns:a16="http://schemas.microsoft.com/office/drawing/2014/main" id="{CA92563C-82CA-B93F-9D6E-AEB80DE695E8}"/>
                </a:ext>
              </a:extLst>
            </p:cNvPr>
            <p:cNvSpPr/>
            <p:nvPr/>
          </p:nvSpPr>
          <p:spPr>
            <a:xfrm>
              <a:off x="3033778" y="2199187"/>
              <a:ext cx="322730" cy="32803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1</a:t>
              </a:r>
            </a:p>
          </p:txBody>
        </p:sp>
      </p:grpSp>
      <p:grpSp>
        <p:nvGrpSpPr>
          <p:cNvPr id="33" name="Group 32">
            <a:extLst>
              <a:ext uri="{FF2B5EF4-FFF2-40B4-BE49-F238E27FC236}">
                <a16:creationId xmlns:a16="http://schemas.microsoft.com/office/drawing/2014/main" id="{540B6F6A-5C6E-C227-8FAE-D66CD5ED751C}"/>
              </a:ext>
            </a:extLst>
          </p:cNvPr>
          <p:cNvGrpSpPr/>
          <p:nvPr/>
        </p:nvGrpSpPr>
        <p:grpSpPr>
          <a:xfrm>
            <a:off x="3024467" y="3195511"/>
            <a:ext cx="5589597" cy="415631"/>
            <a:chOff x="3024467" y="3195511"/>
            <a:chExt cx="5589597" cy="415631"/>
          </a:xfrm>
        </p:grpSpPr>
        <p:cxnSp>
          <p:nvCxnSpPr>
            <p:cNvPr id="17" name="Straight Arrow Connector 16">
              <a:extLst>
                <a:ext uri="{FF2B5EF4-FFF2-40B4-BE49-F238E27FC236}">
                  <a16:creationId xmlns:a16="http://schemas.microsoft.com/office/drawing/2014/main" id="{A42D340D-FA0F-9C9D-257E-006BF6278EA7}"/>
                </a:ext>
              </a:extLst>
            </p:cNvPr>
            <p:cNvCxnSpPr/>
            <p:nvPr/>
          </p:nvCxnSpPr>
          <p:spPr>
            <a:xfrm>
              <a:off x="3044536" y="3410166"/>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4B7989D4-2E8F-1B89-524E-4CA2AFC6CF79}"/>
                </a:ext>
              </a:extLst>
            </p:cNvPr>
            <p:cNvSpPr/>
            <p:nvPr/>
          </p:nvSpPr>
          <p:spPr>
            <a:xfrm>
              <a:off x="7807931" y="3195511"/>
              <a:ext cx="446809" cy="415631"/>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Oval 28">
              <a:extLst>
                <a:ext uri="{FF2B5EF4-FFF2-40B4-BE49-F238E27FC236}">
                  <a16:creationId xmlns:a16="http://schemas.microsoft.com/office/drawing/2014/main" id="{F2ECF4C6-838A-6312-E7DB-D1926AB20B09}"/>
                </a:ext>
              </a:extLst>
            </p:cNvPr>
            <p:cNvSpPr/>
            <p:nvPr/>
          </p:nvSpPr>
          <p:spPr>
            <a:xfrm>
              <a:off x="3024467" y="3224121"/>
              <a:ext cx="322730" cy="32803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2</a:t>
              </a:r>
            </a:p>
          </p:txBody>
        </p:sp>
      </p:grpSp>
      <p:grpSp>
        <p:nvGrpSpPr>
          <p:cNvPr id="35" name="Group 34">
            <a:extLst>
              <a:ext uri="{FF2B5EF4-FFF2-40B4-BE49-F238E27FC236}">
                <a16:creationId xmlns:a16="http://schemas.microsoft.com/office/drawing/2014/main" id="{4700F74E-5F0A-45BD-B078-F4CAB89C0142}"/>
              </a:ext>
            </a:extLst>
          </p:cNvPr>
          <p:cNvGrpSpPr/>
          <p:nvPr/>
        </p:nvGrpSpPr>
        <p:grpSpPr>
          <a:xfrm>
            <a:off x="3024467" y="4159975"/>
            <a:ext cx="5589597" cy="328034"/>
            <a:chOff x="3024467" y="4159975"/>
            <a:chExt cx="5589597" cy="328034"/>
          </a:xfrm>
        </p:grpSpPr>
        <p:cxnSp>
          <p:nvCxnSpPr>
            <p:cNvPr id="21" name="Straight Arrow Connector 20">
              <a:extLst>
                <a:ext uri="{FF2B5EF4-FFF2-40B4-BE49-F238E27FC236}">
                  <a16:creationId xmlns:a16="http://schemas.microsoft.com/office/drawing/2014/main" id="{A0CE1A79-3680-75B6-C4A9-18CBF5745B20}"/>
                </a:ext>
              </a:extLst>
            </p:cNvPr>
            <p:cNvCxnSpPr/>
            <p:nvPr/>
          </p:nvCxnSpPr>
          <p:spPr>
            <a:xfrm>
              <a:off x="3044536" y="4334957"/>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C89004B-41DA-E9EB-973A-607E62D25F9C}"/>
                </a:ext>
              </a:extLst>
            </p:cNvPr>
            <p:cNvSpPr/>
            <p:nvPr/>
          </p:nvSpPr>
          <p:spPr>
            <a:xfrm>
              <a:off x="3024467" y="4159975"/>
              <a:ext cx="322730" cy="32803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3</a:t>
              </a:r>
            </a:p>
          </p:txBody>
        </p:sp>
      </p:grpSp>
    </p:spTree>
    <p:extLst>
      <p:ext uri="{BB962C8B-B14F-4D97-AF65-F5344CB8AC3E}">
        <p14:creationId xmlns:p14="http://schemas.microsoft.com/office/powerpoint/2010/main" val="303029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2" fill="hold" nodeType="afterEffect">
                                  <p:stCondLst>
                                    <p:cond delay="250"/>
                                  </p:stCondLst>
                                  <p:childTnLst>
                                    <p:set>
                                      <p:cBhvr>
                                        <p:cTn id="18" dur="1" fill="hold">
                                          <p:stCondLst>
                                            <p:cond delay="0"/>
                                          </p:stCondLst>
                                        </p:cTn>
                                        <p:tgtEl>
                                          <p:spTgt spid="32"/>
                                        </p:tgtEl>
                                        <p:attrNameLst>
                                          <p:attrName>style.visibility</p:attrName>
                                        </p:attrNameLst>
                                      </p:cBhvr>
                                      <p:to>
                                        <p:strVal val="visible"/>
                                      </p:to>
                                    </p:set>
                                    <p:animEffect transition="in" filter="wipe(right)">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500"/>
                            </p:stCondLst>
                            <p:childTnLst>
                              <p:par>
                                <p:cTn id="26" presetID="22" presetClass="entr" presetSubtype="2" fill="hold" nodeType="afterEffect">
                                  <p:stCondLst>
                                    <p:cond delay="250"/>
                                  </p:stCondLst>
                                  <p:childTnLst>
                                    <p:set>
                                      <p:cBhvr>
                                        <p:cTn id="27" dur="1" fill="hold">
                                          <p:stCondLst>
                                            <p:cond delay="0"/>
                                          </p:stCondLst>
                                        </p:cTn>
                                        <p:tgtEl>
                                          <p:spTgt spid="34"/>
                                        </p:tgtEl>
                                        <p:attrNameLst>
                                          <p:attrName>style.visibility</p:attrName>
                                        </p:attrNameLst>
                                      </p:cBhvr>
                                      <p:to>
                                        <p:strVal val="visible"/>
                                      </p:to>
                                    </p:set>
                                    <p:animEffect transition="in" filter="wipe(righ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par>
                          <p:cTn id="34" fill="hold">
                            <p:stCondLst>
                              <p:cond delay="500"/>
                            </p:stCondLst>
                            <p:childTnLst>
                              <p:par>
                                <p:cTn id="35" presetID="22" presetClass="entr" presetSubtype="2" fill="hold" nodeType="afterEffect">
                                  <p:stCondLst>
                                    <p:cond delay="250"/>
                                  </p:stCondLst>
                                  <p:childTnLst>
                                    <p:set>
                                      <p:cBhvr>
                                        <p:cTn id="36" dur="1" fill="hold">
                                          <p:stCondLst>
                                            <p:cond delay="0"/>
                                          </p:stCondLst>
                                        </p:cTn>
                                        <p:tgtEl>
                                          <p:spTgt spid="36"/>
                                        </p:tgtEl>
                                        <p:attrNameLst>
                                          <p:attrName>style.visibility</p:attrName>
                                        </p:attrNameLst>
                                      </p:cBhvr>
                                      <p:to>
                                        <p:strVal val="visible"/>
                                      </p:to>
                                    </p:set>
                                    <p:animEffect transition="in" filter="wipe(right)">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Retry</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Improved Reliability</a:t>
            </a:r>
            <a:endParaRPr lang="en-US" sz="2800" dirty="0"/>
          </a:p>
        </p:txBody>
      </p:sp>
    </p:spTree>
    <p:extLst>
      <p:ext uri="{BB962C8B-B14F-4D97-AF65-F5344CB8AC3E}">
        <p14:creationId xmlns:p14="http://schemas.microsoft.com/office/powerpoint/2010/main" val="1569410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Retry</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Improved Reliability</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Fault Tolerance</a:t>
            </a:r>
            <a:endParaRPr lang="en-US" sz="2800" dirty="0"/>
          </a:p>
        </p:txBody>
      </p:sp>
    </p:spTree>
    <p:extLst>
      <p:ext uri="{BB962C8B-B14F-4D97-AF65-F5344CB8AC3E}">
        <p14:creationId xmlns:p14="http://schemas.microsoft.com/office/powerpoint/2010/main" val="33319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Retry</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Improved Reliability</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Fault Tolerance</a:t>
            </a:r>
            <a:endParaRPr lang="en-US" sz="28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Reduced Operational Overhead</a:t>
            </a:r>
            <a:endParaRPr lang="en-US" sz="2800" dirty="0"/>
          </a:p>
        </p:txBody>
      </p:sp>
    </p:spTree>
    <p:extLst>
      <p:ext uri="{BB962C8B-B14F-4D97-AF65-F5344CB8AC3E}">
        <p14:creationId xmlns:p14="http://schemas.microsoft.com/office/powerpoint/2010/main" val="4212678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Retry</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Improved Reliability</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Fault Tolerance</a:t>
            </a:r>
            <a:endParaRPr lang="en-US" sz="28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Reduced Operational Overhead</a:t>
            </a:r>
            <a:endParaRPr lang="en-US" sz="28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Enhanced User Experience</a:t>
            </a:r>
          </a:p>
        </p:txBody>
      </p:sp>
    </p:spTree>
    <p:extLst>
      <p:ext uri="{BB962C8B-B14F-4D97-AF65-F5344CB8AC3E}">
        <p14:creationId xmlns:p14="http://schemas.microsoft.com/office/powerpoint/2010/main" val="379897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47A9-AD06-B0FF-2884-03A1A02305A5}"/>
              </a:ext>
            </a:extLst>
          </p:cNvPr>
          <p:cNvSpPr>
            <a:spLocks noGrp="1"/>
          </p:cNvSpPr>
          <p:nvPr>
            <p:ph type="title"/>
          </p:nvPr>
        </p:nvSpPr>
        <p:spPr/>
        <p:txBody>
          <a:bodyPr/>
          <a:lstStyle/>
          <a:p>
            <a:r>
              <a:rPr lang="en-US" dirty="0"/>
              <a:t>Circuit Breaker</a:t>
            </a:r>
          </a:p>
        </p:txBody>
      </p:sp>
      <p:sp>
        <p:nvSpPr>
          <p:cNvPr id="3" name="Rectangle: Rounded Corners 2">
            <a:extLst>
              <a:ext uri="{FF2B5EF4-FFF2-40B4-BE49-F238E27FC236}">
                <a16:creationId xmlns:a16="http://schemas.microsoft.com/office/drawing/2014/main" id="{51CD5E10-C160-9CDF-8732-E1EA3CB04DEA}"/>
              </a:ext>
            </a:extLst>
          </p:cNvPr>
          <p:cNvSpPr/>
          <p:nvPr/>
        </p:nvSpPr>
        <p:spPr>
          <a:xfrm>
            <a:off x="690279" y="2608545"/>
            <a:ext cx="2042530" cy="1464691"/>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Client</a:t>
            </a:r>
          </a:p>
        </p:txBody>
      </p:sp>
      <p:sp>
        <p:nvSpPr>
          <p:cNvPr id="4" name="Rectangle: Rounded Corners 3">
            <a:extLst>
              <a:ext uri="{FF2B5EF4-FFF2-40B4-BE49-F238E27FC236}">
                <a16:creationId xmlns:a16="http://schemas.microsoft.com/office/drawing/2014/main" id="{D8B35FD2-DA7C-7E75-9E60-EE542E3E248B}"/>
              </a:ext>
            </a:extLst>
          </p:cNvPr>
          <p:cNvSpPr/>
          <p:nvPr/>
        </p:nvSpPr>
        <p:spPr>
          <a:xfrm>
            <a:off x="4693257" y="2608545"/>
            <a:ext cx="2042530" cy="1464691"/>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Circuit Breaker</a:t>
            </a:r>
            <a:endParaRPr lang="en-US" sz="2800" dirty="0"/>
          </a:p>
        </p:txBody>
      </p:sp>
      <p:sp>
        <p:nvSpPr>
          <p:cNvPr id="6" name="Rectangle: Rounded Corners 5">
            <a:extLst>
              <a:ext uri="{FF2B5EF4-FFF2-40B4-BE49-F238E27FC236}">
                <a16:creationId xmlns:a16="http://schemas.microsoft.com/office/drawing/2014/main" id="{4B67D4B3-1C0B-B2CB-4717-4434774A1A84}"/>
              </a:ext>
            </a:extLst>
          </p:cNvPr>
          <p:cNvSpPr/>
          <p:nvPr/>
        </p:nvSpPr>
        <p:spPr>
          <a:xfrm>
            <a:off x="8696235" y="2608545"/>
            <a:ext cx="2042530" cy="1464691"/>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Service</a:t>
            </a:r>
            <a:endParaRPr lang="en-US" sz="2800" dirty="0"/>
          </a:p>
        </p:txBody>
      </p:sp>
      <p:cxnSp>
        <p:nvCxnSpPr>
          <p:cNvPr id="8" name="Straight Arrow Connector 7">
            <a:extLst>
              <a:ext uri="{FF2B5EF4-FFF2-40B4-BE49-F238E27FC236}">
                <a16:creationId xmlns:a16="http://schemas.microsoft.com/office/drawing/2014/main" id="{85F9693A-9DFD-85CF-3C04-48AAAB14205E}"/>
              </a:ext>
            </a:extLst>
          </p:cNvPr>
          <p:cNvCxnSpPr>
            <a:stCxn id="3" idx="3"/>
            <a:endCxn id="4" idx="1"/>
          </p:cNvCxnSpPr>
          <p:nvPr/>
        </p:nvCxnSpPr>
        <p:spPr>
          <a:xfrm>
            <a:off x="2732809" y="3340891"/>
            <a:ext cx="1960448"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C1B2F84-5FDB-B6E1-AC56-0CEC5B629E73}"/>
              </a:ext>
            </a:extLst>
          </p:cNvPr>
          <p:cNvCxnSpPr>
            <a:stCxn id="4" idx="3"/>
            <a:endCxn id="6" idx="1"/>
          </p:cNvCxnSpPr>
          <p:nvPr/>
        </p:nvCxnSpPr>
        <p:spPr>
          <a:xfrm>
            <a:off x="6735787" y="3340891"/>
            <a:ext cx="1960448"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7EF7CB-1179-20DA-A475-1E9C9FFC610D}"/>
              </a:ext>
            </a:extLst>
          </p:cNvPr>
          <p:cNvSpPr txBox="1"/>
          <p:nvPr/>
        </p:nvSpPr>
        <p:spPr>
          <a:xfrm>
            <a:off x="7162013" y="2621698"/>
            <a:ext cx="1107996" cy="584775"/>
          </a:xfrm>
          <a:prstGeom prst="rect">
            <a:avLst/>
          </a:prstGeom>
          <a:noFill/>
        </p:spPr>
        <p:txBody>
          <a:bodyPr wrap="none" rtlCol="0">
            <a:spAutoFit/>
          </a:bodyPr>
          <a:lstStyle/>
          <a:p>
            <a:r>
              <a:rPr lang="en-US" sz="3200" b="1" dirty="0">
                <a:solidFill>
                  <a:srgbClr val="00B050"/>
                </a:solidFill>
              </a:rPr>
              <a:t>Open</a:t>
            </a:r>
          </a:p>
        </p:txBody>
      </p:sp>
      <p:sp>
        <p:nvSpPr>
          <p:cNvPr id="12" name="TextBox 11">
            <a:extLst>
              <a:ext uri="{FF2B5EF4-FFF2-40B4-BE49-F238E27FC236}">
                <a16:creationId xmlns:a16="http://schemas.microsoft.com/office/drawing/2014/main" id="{72B71C21-E90F-56E1-864F-77AADE6AA319}"/>
              </a:ext>
            </a:extLst>
          </p:cNvPr>
          <p:cNvSpPr txBox="1"/>
          <p:nvPr/>
        </p:nvSpPr>
        <p:spPr>
          <a:xfrm>
            <a:off x="7058619" y="3463553"/>
            <a:ext cx="1314784" cy="584775"/>
          </a:xfrm>
          <a:prstGeom prst="rect">
            <a:avLst/>
          </a:prstGeom>
          <a:noFill/>
        </p:spPr>
        <p:txBody>
          <a:bodyPr wrap="none" rtlCol="0">
            <a:spAutoFit/>
          </a:bodyPr>
          <a:lstStyle/>
          <a:p>
            <a:r>
              <a:rPr lang="en-US" sz="3200" b="1" dirty="0">
                <a:solidFill>
                  <a:srgbClr val="FF0000"/>
                </a:solidFill>
              </a:rPr>
              <a:t>Closed</a:t>
            </a:r>
          </a:p>
        </p:txBody>
      </p:sp>
    </p:spTree>
    <p:extLst>
      <p:ext uri="{BB962C8B-B14F-4D97-AF65-F5344CB8AC3E}">
        <p14:creationId xmlns:p14="http://schemas.microsoft.com/office/powerpoint/2010/main" val="306824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 presetClass="exit" presetSubtype="0" fill="hold" grpId="1" nodeType="withEffect">
                                  <p:stCondLst>
                                    <p:cond delay="0"/>
                                  </p:stCondLst>
                                  <p:childTnLst>
                                    <p:set>
                                      <p:cBhvr>
                                        <p:cTn id="35" dur="1" fill="hold">
                                          <p:stCondLst>
                                            <p:cond delay="0"/>
                                          </p:stCondLst>
                                        </p:cTn>
                                        <p:tgtEl>
                                          <p:spTgt spid="11"/>
                                        </p:tgtEl>
                                        <p:attrNameLst>
                                          <p:attrName>style.visibility</p:attrName>
                                        </p:attrNameLst>
                                      </p:cBhvr>
                                      <p:to>
                                        <p:strVal val="hidden"/>
                                      </p:to>
                                    </p:set>
                                  </p:childTnLst>
                                </p:cTn>
                              </p:par>
                            </p:childTnLst>
                          </p:cTn>
                        </p:par>
                        <p:par>
                          <p:cTn id="36" fill="hold">
                            <p:stCondLst>
                              <p:cond delay="500"/>
                            </p:stCondLst>
                            <p:childTnLst>
                              <p:par>
                                <p:cTn id="37" presetID="9" presetClass="exit" presetSubtype="0" fill="hold" nodeType="afterEffect">
                                  <p:stCondLst>
                                    <p:cond delay="0"/>
                                  </p:stCondLst>
                                  <p:childTnLst>
                                    <p:animEffect transition="out" filter="dissolv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2"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xit" presetSubtype="0" fill="hold" grpId="1" nodeType="withEffect">
                                  <p:stCondLst>
                                    <p:cond delay="0"/>
                                  </p:stCondLst>
                                  <p:childTnLst>
                                    <p:animEffect transition="out" filter="dissolv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par>
                          <p:cTn id="48" fill="hold">
                            <p:stCondLst>
                              <p:cond delay="500"/>
                            </p:stCondLst>
                            <p:childTnLst>
                              <p:par>
                                <p:cTn id="49" presetID="9"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dissolv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11" grpId="0"/>
      <p:bldP spid="11" grpId="1"/>
      <p:bldP spid="11" grpId="2"/>
      <p:bldP spid="12" grpId="0"/>
      <p:bldP spid="1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Circuit Breaker</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Fault Tolerance</a:t>
            </a:r>
            <a:endParaRPr lang="en-US" sz="3600" dirty="0"/>
          </a:p>
        </p:txBody>
      </p:sp>
    </p:spTree>
    <p:extLst>
      <p:ext uri="{BB962C8B-B14F-4D97-AF65-F5344CB8AC3E}">
        <p14:creationId xmlns:p14="http://schemas.microsoft.com/office/powerpoint/2010/main" val="3711060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Circuit Breaker</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Fault Tolerance</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Management</a:t>
            </a:r>
            <a:endParaRPr lang="en-US" sz="3600" dirty="0"/>
          </a:p>
        </p:txBody>
      </p:sp>
    </p:spTree>
    <p:extLst>
      <p:ext uri="{BB962C8B-B14F-4D97-AF65-F5344CB8AC3E}">
        <p14:creationId xmlns:p14="http://schemas.microsoft.com/office/powerpoint/2010/main" val="117316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Circuit Breaker</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Fault Tolerance</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Management</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Improved User Experience</a:t>
            </a:r>
            <a:endParaRPr lang="en-US" sz="3600" dirty="0"/>
          </a:p>
        </p:txBody>
      </p:sp>
    </p:spTree>
    <p:extLst>
      <p:ext uri="{BB962C8B-B14F-4D97-AF65-F5344CB8AC3E}">
        <p14:creationId xmlns:p14="http://schemas.microsoft.com/office/powerpoint/2010/main" val="1817450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Circuit Breaker</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Fault Tolerance</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Management</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Improved User Experience</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Operational Insights</a:t>
            </a:r>
          </a:p>
        </p:txBody>
      </p:sp>
    </p:spTree>
    <p:extLst>
      <p:ext uri="{BB962C8B-B14F-4D97-AF65-F5344CB8AC3E}">
        <p14:creationId xmlns:p14="http://schemas.microsoft.com/office/powerpoint/2010/main" val="2983704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D80E7-1B22-2ED7-0807-2813E9C3610F}"/>
              </a:ext>
            </a:extLst>
          </p:cNvPr>
          <p:cNvSpPr txBox="1"/>
          <p:nvPr/>
        </p:nvSpPr>
        <p:spPr>
          <a:xfrm>
            <a:off x="377382" y="4616605"/>
            <a:ext cx="10762305" cy="1323439"/>
          </a:xfrm>
          <a:prstGeom prst="rect">
            <a:avLst/>
          </a:prstGeom>
          <a:noFill/>
        </p:spPr>
        <p:txBody>
          <a:bodyPr wrap="none" rtlCol="0">
            <a:spAutoFit/>
          </a:bodyPr>
          <a:lstStyle/>
          <a:p>
            <a:r>
              <a:rPr lang="en-US" sz="4000" dirty="0">
                <a:solidFill>
                  <a:srgbClr val="82368C"/>
                </a:solidFill>
                <a:latin typeface="Kamerik205 8" panose="020B0803030600020004" pitchFamily="34" charset="0"/>
              </a:rPr>
              <a:t>Serverless Unleashed: From Design</a:t>
            </a:r>
            <a:br>
              <a:rPr lang="en-US" sz="4000" dirty="0">
                <a:solidFill>
                  <a:srgbClr val="82368C"/>
                </a:solidFill>
                <a:latin typeface="Kamerik205 8" panose="020B0803030600020004" pitchFamily="34" charset="0"/>
              </a:rPr>
            </a:br>
            <a:r>
              <a:rPr lang="en-US" sz="4000" dirty="0">
                <a:solidFill>
                  <a:srgbClr val="82368C"/>
                </a:solidFill>
                <a:latin typeface="Kamerik205 8" panose="020B0803030600020004" pitchFamily="34" charset="0"/>
              </a:rPr>
              <a:t>Patterns to Azure Solutions and Beyond</a:t>
            </a:r>
          </a:p>
        </p:txBody>
      </p:sp>
      <p:sp>
        <p:nvSpPr>
          <p:cNvPr id="3" name="TextBox 2">
            <a:extLst>
              <a:ext uri="{FF2B5EF4-FFF2-40B4-BE49-F238E27FC236}">
                <a16:creationId xmlns:a16="http://schemas.microsoft.com/office/drawing/2014/main" id="{8B645670-7CEC-2B95-55DA-9E9E0017F937}"/>
              </a:ext>
            </a:extLst>
          </p:cNvPr>
          <p:cNvSpPr txBox="1"/>
          <p:nvPr/>
        </p:nvSpPr>
        <p:spPr>
          <a:xfrm>
            <a:off x="406172" y="5940044"/>
            <a:ext cx="5377754" cy="461665"/>
          </a:xfrm>
          <a:prstGeom prst="rect">
            <a:avLst/>
          </a:prstGeom>
          <a:noFill/>
        </p:spPr>
        <p:txBody>
          <a:bodyPr wrap="none" rtlCol="0">
            <a:spAutoFit/>
          </a:bodyPr>
          <a:lstStyle/>
          <a:p>
            <a:r>
              <a:rPr lang="en-US" sz="2400" dirty="0">
                <a:solidFill>
                  <a:srgbClr val="E71F69"/>
                </a:solidFill>
                <a:latin typeface="Kamerik205 7" panose="020B0803030600090004" pitchFamily="34" charset="0"/>
              </a:rPr>
              <a:t>Advanced Serverless Workshop</a:t>
            </a:r>
          </a:p>
        </p:txBody>
      </p:sp>
      <p:pic>
        <p:nvPicPr>
          <p:cNvPr id="4" name="Picture 8" descr="Azure has a new logo, but where do you download it? Here!">
            <a:extLst>
              <a:ext uri="{FF2B5EF4-FFF2-40B4-BE49-F238E27FC236}">
                <a16:creationId xmlns:a16="http://schemas.microsoft.com/office/drawing/2014/main" id="{622CA05E-42B7-EA66-9A4A-288E98A6C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432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929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DBB9-7295-8D8F-2D43-550D1C16D4C3}"/>
              </a:ext>
            </a:extLst>
          </p:cNvPr>
          <p:cNvSpPr>
            <a:spLocks noGrp="1"/>
          </p:cNvSpPr>
          <p:nvPr>
            <p:ph type="title"/>
          </p:nvPr>
        </p:nvSpPr>
        <p:spPr/>
        <p:txBody>
          <a:bodyPr/>
          <a:lstStyle/>
          <a:p>
            <a:r>
              <a:rPr lang="en-US" dirty="0"/>
              <a:t>External Configuration</a:t>
            </a:r>
          </a:p>
        </p:txBody>
      </p:sp>
      <p:sp>
        <p:nvSpPr>
          <p:cNvPr id="3" name="Rectangle: Rounded Corners 2">
            <a:extLst>
              <a:ext uri="{FF2B5EF4-FFF2-40B4-BE49-F238E27FC236}">
                <a16:creationId xmlns:a16="http://schemas.microsoft.com/office/drawing/2014/main" id="{8E59B34F-B383-EC09-FDA0-B4006544C50F}"/>
              </a:ext>
            </a:extLst>
          </p:cNvPr>
          <p:cNvSpPr/>
          <p:nvPr/>
        </p:nvSpPr>
        <p:spPr>
          <a:xfrm>
            <a:off x="316206" y="2766218"/>
            <a:ext cx="2458167" cy="117540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Serverless Component</a:t>
            </a:r>
            <a:endParaRPr lang="en-US" sz="2400" dirty="0"/>
          </a:p>
        </p:txBody>
      </p:sp>
      <p:sp>
        <p:nvSpPr>
          <p:cNvPr id="4" name="Rectangle: Rounded Corners 3">
            <a:extLst>
              <a:ext uri="{FF2B5EF4-FFF2-40B4-BE49-F238E27FC236}">
                <a16:creationId xmlns:a16="http://schemas.microsoft.com/office/drawing/2014/main" id="{B77F7C58-E27C-9037-3E7C-E79E4B06084F}"/>
              </a:ext>
            </a:extLst>
          </p:cNvPr>
          <p:cNvSpPr/>
          <p:nvPr/>
        </p:nvSpPr>
        <p:spPr>
          <a:xfrm>
            <a:off x="316206" y="1224900"/>
            <a:ext cx="2458167" cy="117540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Serverless Component</a:t>
            </a:r>
            <a:endParaRPr lang="en-US" sz="2400" dirty="0"/>
          </a:p>
        </p:txBody>
      </p:sp>
      <p:sp>
        <p:nvSpPr>
          <p:cNvPr id="5" name="Rectangle: Rounded Corners 4">
            <a:extLst>
              <a:ext uri="{FF2B5EF4-FFF2-40B4-BE49-F238E27FC236}">
                <a16:creationId xmlns:a16="http://schemas.microsoft.com/office/drawing/2014/main" id="{4792BE64-F65E-0DF1-0650-DDB15C2308F8}"/>
              </a:ext>
            </a:extLst>
          </p:cNvPr>
          <p:cNvSpPr/>
          <p:nvPr/>
        </p:nvSpPr>
        <p:spPr>
          <a:xfrm>
            <a:off x="316205" y="4307536"/>
            <a:ext cx="2458167" cy="117540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Serverless Component</a:t>
            </a:r>
            <a:endParaRPr lang="en-US" sz="2400" dirty="0"/>
          </a:p>
        </p:txBody>
      </p:sp>
      <p:sp>
        <p:nvSpPr>
          <p:cNvPr id="6" name="Rectangle: Rounded Corners 5">
            <a:extLst>
              <a:ext uri="{FF2B5EF4-FFF2-40B4-BE49-F238E27FC236}">
                <a16:creationId xmlns:a16="http://schemas.microsoft.com/office/drawing/2014/main" id="{0DFD805C-239D-6EDE-2673-6EA0807F0643}"/>
              </a:ext>
            </a:extLst>
          </p:cNvPr>
          <p:cNvSpPr/>
          <p:nvPr/>
        </p:nvSpPr>
        <p:spPr>
          <a:xfrm>
            <a:off x="4520060" y="2445831"/>
            <a:ext cx="3151879" cy="1816173"/>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External Configuration Store</a:t>
            </a:r>
            <a:endParaRPr lang="en-US" sz="2800" dirty="0"/>
          </a:p>
        </p:txBody>
      </p:sp>
      <p:sp>
        <p:nvSpPr>
          <p:cNvPr id="7" name="Flowchart: Magnetic Disk 6">
            <a:extLst>
              <a:ext uri="{FF2B5EF4-FFF2-40B4-BE49-F238E27FC236}">
                <a16:creationId xmlns:a16="http://schemas.microsoft.com/office/drawing/2014/main" id="{D5814B46-BE3D-39B2-6004-AF21AAFF6C0C}"/>
              </a:ext>
            </a:extLst>
          </p:cNvPr>
          <p:cNvSpPr/>
          <p:nvPr/>
        </p:nvSpPr>
        <p:spPr>
          <a:xfrm>
            <a:off x="5207576" y="4895236"/>
            <a:ext cx="1776845" cy="71585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Cache</a:t>
            </a:r>
          </a:p>
        </p:txBody>
      </p:sp>
      <p:sp>
        <p:nvSpPr>
          <p:cNvPr id="8" name="Rectangle: Rounded Corners 7">
            <a:extLst>
              <a:ext uri="{FF2B5EF4-FFF2-40B4-BE49-F238E27FC236}">
                <a16:creationId xmlns:a16="http://schemas.microsoft.com/office/drawing/2014/main" id="{FA3EF720-98B3-D84E-E219-C23AAA40AE0B}"/>
              </a:ext>
            </a:extLst>
          </p:cNvPr>
          <p:cNvSpPr/>
          <p:nvPr/>
        </p:nvSpPr>
        <p:spPr>
          <a:xfrm>
            <a:off x="9417626" y="3719835"/>
            <a:ext cx="2313681" cy="1175401"/>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External Service</a:t>
            </a:r>
            <a:endParaRPr lang="en-US" sz="2800" dirty="0"/>
          </a:p>
        </p:txBody>
      </p:sp>
      <p:sp>
        <p:nvSpPr>
          <p:cNvPr id="9" name="Rectangle: Rounded Corners 8">
            <a:extLst>
              <a:ext uri="{FF2B5EF4-FFF2-40B4-BE49-F238E27FC236}">
                <a16:creationId xmlns:a16="http://schemas.microsoft.com/office/drawing/2014/main" id="{EB6D47FD-B7FC-A8DC-109A-56EEF29229EB}"/>
              </a:ext>
            </a:extLst>
          </p:cNvPr>
          <p:cNvSpPr/>
          <p:nvPr/>
        </p:nvSpPr>
        <p:spPr>
          <a:xfrm>
            <a:off x="9417625" y="2299130"/>
            <a:ext cx="2313681" cy="1175401"/>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Data Store</a:t>
            </a:r>
            <a:endParaRPr lang="en-US" sz="2800" dirty="0"/>
          </a:p>
        </p:txBody>
      </p:sp>
      <p:cxnSp>
        <p:nvCxnSpPr>
          <p:cNvPr id="12" name="Straight Arrow Connector 11">
            <a:extLst>
              <a:ext uri="{FF2B5EF4-FFF2-40B4-BE49-F238E27FC236}">
                <a16:creationId xmlns:a16="http://schemas.microsoft.com/office/drawing/2014/main" id="{8DB7E64E-C0D0-CEC7-C2C5-C7030C384C00}"/>
              </a:ext>
            </a:extLst>
          </p:cNvPr>
          <p:cNvCxnSpPr>
            <a:stCxn id="3" idx="3"/>
            <a:endCxn id="6" idx="1"/>
          </p:cNvCxnSpPr>
          <p:nvPr/>
        </p:nvCxnSpPr>
        <p:spPr>
          <a:xfrm>
            <a:off x="2774373" y="3353918"/>
            <a:ext cx="1745687"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21A45CF-C041-BA1D-AA1B-4767890D0BA2}"/>
              </a:ext>
            </a:extLst>
          </p:cNvPr>
          <p:cNvCxnSpPr>
            <a:stCxn id="6" idx="3"/>
            <a:endCxn id="9" idx="1"/>
          </p:cNvCxnSpPr>
          <p:nvPr/>
        </p:nvCxnSpPr>
        <p:spPr>
          <a:xfrm flipV="1">
            <a:off x="7671939" y="2886831"/>
            <a:ext cx="1745686" cy="467087"/>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D9A029-4DC5-8E64-AA9F-F8D739229659}"/>
              </a:ext>
            </a:extLst>
          </p:cNvPr>
          <p:cNvCxnSpPr>
            <a:stCxn id="6" idx="3"/>
            <a:endCxn id="8" idx="1"/>
          </p:cNvCxnSpPr>
          <p:nvPr/>
        </p:nvCxnSpPr>
        <p:spPr>
          <a:xfrm>
            <a:off x="7671939" y="3353918"/>
            <a:ext cx="1745687" cy="953618"/>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D4B5458-1439-6F3E-867C-2EF463B626D4}"/>
              </a:ext>
            </a:extLst>
          </p:cNvPr>
          <p:cNvCxnSpPr>
            <a:stCxn id="6" idx="2"/>
            <a:endCxn id="7" idx="1"/>
          </p:cNvCxnSpPr>
          <p:nvPr/>
        </p:nvCxnSpPr>
        <p:spPr>
          <a:xfrm flipH="1">
            <a:off x="6095999" y="4262004"/>
            <a:ext cx="1" cy="633232"/>
          </a:xfrm>
          <a:prstGeom prst="straightConnector1">
            <a:avLst/>
          </a:prstGeom>
          <a:ln w="63500">
            <a:solidFill>
              <a:srgbClr val="DC48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4E3667-FB64-DFDF-7F14-1399BD4531EB}"/>
              </a:ext>
            </a:extLst>
          </p:cNvPr>
          <p:cNvCxnSpPr>
            <a:stCxn id="4" idx="3"/>
          </p:cNvCxnSpPr>
          <p:nvPr/>
        </p:nvCxnSpPr>
        <p:spPr>
          <a:xfrm>
            <a:off x="2774373" y="1812600"/>
            <a:ext cx="1745687" cy="1074231"/>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DE9AFA-A70F-7039-B275-7C021E90D24E}"/>
              </a:ext>
            </a:extLst>
          </p:cNvPr>
          <p:cNvCxnSpPr>
            <a:stCxn id="5" idx="3"/>
          </p:cNvCxnSpPr>
          <p:nvPr/>
        </p:nvCxnSpPr>
        <p:spPr>
          <a:xfrm flipV="1">
            <a:off x="2774372" y="3941618"/>
            <a:ext cx="1745688" cy="953618"/>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89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500"/>
                            </p:stCondLst>
                            <p:childTnLst>
                              <p:par>
                                <p:cTn id="37" presetID="16" presetClass="entr" presetSubtype="42"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outHorizont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par>
                                <p:cTn id="52" presetID="22" presetClass="entr" presetSubtype="8"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External Configuration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Centralized Management</a:t>
            </a:r>
            <a:endParaRPr lang="en-US" sz="2800" dirty="0"/>
          </a:p>
        </p:txBody>
      </p:sp>
    </p:spTree>
    <p:extLst>
      <p:ext uri="{BB962C8B-B14F-4D97-AF65-F5344CB8AC3E}">
        <p14:creationId xmlns:p14="http://schemas.microsoft.com/office/powerpoint/2010/main" val="320131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External Configuration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Centralized Management</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Dynamic Configuration Updates</a:t>
            </a:r>
            <a:endParaRPr lang="en-US" sz="2800" dirty="0"/>
          </a:p>
        </p:txBody>
      </p:sp>
    </p:spTree>
    <p:extLst>
      <p:ext uri="{BB962C8B-B14F-4D97-AF65-F5344CB8AC3E}">
        <p14:creationId xmlns:p14="http://schemas.microsoft.com/office/powerpoint/2010/main" val="1490597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External Configuration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Centralized Management</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Dynamic Configuration Updates</a:t>
            </a:r>
            <a:endParaRPr lang="en-US" sz="28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Enhanced Security</a:t>
            </a:r>
            <a:endParaRPr lang="en-US" sz="2800" dirty="0"/>
          </a:p>
        </p:txBody>
      </p:sp>
    </p:spTree>
    <p:extLst>
      <p:ext uri="{BB962C8B-B14F-4D97-AF65-F5344CB8AC3E}">
        <p14:creationId xmlns:p14="http://schemas.microsoft.com/office/powerpoint/2010/main" val="1012472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External Configuration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Centralized Management</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Dynamic Configuration Updates</a:t>
            </a:r>
            <a:endParaRPr lang="en-US" sz="28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Enhanced Security</a:t>
            </a:r>
            <a:endParaRPr lang="en-US" sz="28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Scalability and Performance</a:t>
            </a:r>
          </a:p>
        </p:txBody>
      </p:sp>
    </p:spTree>
    <p:extLst>
      <p:ext uri="{BB962C8B-B14F-4D97-AF65-F5344CB8AC3E}">
        <p14:creationId xmlns:p14="http://schemas.microsoft.com/office/powerpoint/2010/main" val="664057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5DA5-DDBD-27A5-1FDA-4A8249B812F0}"/>
              </a:ext>
            </a:extLst>
          </p:cNvPr>
          <p:cNvSpPr>
            <a:spLocks noGrp="1"/>
          </p:cNvSpPr>
          <p:nvPr>
            <p:ph type="title"/>
          </p:nvPr>
        </p:nvSpPr>
        <p:spPr/>
        <p:txBody>
          <a:bodyPr/>
          <a:lstStyle/>
          <a:p>
            <a:r>
              <a:rPr lang="en-US" dirty="0"/>
              <a:t>Other Cloud Design Patterns</a:t>
            </a:r>
          </a:p>
        </p:txBody>
      </p:sp>
      <p:sp>
        <p:nvSpPr>
          <p:cNvPr id="3" name="Content Placeholder 2">
            <a:extLst>
              <a:ext uri="{FF2B5EF4-FFF2-40B4-BE49-F238E27FC236}">
                <a16:creationId xmlns:a16="http://schemas.microsoft.com/office/drawing/2014/main" id="{A23B3E76-B248-3789-D18F-C8B037B9C1B6}"/>
              </a:ext>
            </a:extLst>
          </p:cNvPr>
          <p:cNvSpPr>
            <a:spLocks noGrp="1"/>
          </p:cNvSpPr>
          <p:nvPr>
            <p:ph idx="1"/>
          </p:nvPr>
        </p:nvSpPr>
        <p:spPr/>
        <p:txBody>
          <a:bodyPr numCol="3">
            <a:normAutofit fontScale="62500" lnSpcReduction="20000"/>
          </a:bodyPr>
          <a:lstStyle/>
          <a:p>
            <a:r>
              <a:rPr lang="en-US" dirty="0"/>
              <a:t>Ambassador</a:t>
            </a:r>
          </a:p>
          <a:p>
            <a:r>
              <a:rPr lang="en-US" dirty="0"/>
              <a:t>Anti-Corruption Layer</a:t>
            </a:r>
          </a:p>
          <a:p>
            <a:r>
              <a:rPr lang="en-US" dirty="0"/>
              <a:t>Asynchronous Request-Retry</a:t>
            </a:r>
          </a:p>
          <a:p>
            <a:r>
              <a:rPr lang="en-US" dirty="0"/>
              <a:t>Backends for Frontends</a:t>
            </a:r>
          </a:p>
          <a:p>
            <a:r>
              <a:rPr lang="en-US" dirty="0"/>
              <a:t>Bulkhead</a:t>
            </a:r>
          </a:p>
          <a:p>
            <a:r>
              <a:rPr lang="en-US" dirty="0"/>
              <a:t>Cache-Aside</a:t>
            </a:r>
          </a:p>
          <a:p>
            <a:r>
              <a:rPr lang="en-US" dirty="0"/>
              <a:t>Choreography</a:t>
            </a:r>
          </a:p>
          <a:p>
            <a:r>
              <a:rPr lang="en-US" dirty="0"/>
              <a:t>Claim Check</a:t>
            </a:r>
          </a:p>
          <a:p>
            <a:r>
              <a:rPr lang="en-US" dirty="0"/>
              <a:t>Compensating Transactions</a:t>
            </a:r>
          </a:p>
          <a:p>
            <a:r>
              <a:rPr lang="en-US" dirty="0"/>
              <a:t>Competing Consumers</a:t>
            </a:r>
          </a:p>
          <a:p>
            <a:r>
              <a:rPr lang="en-US" dirty="0"/>
              <a:t>Compute Resource Consolidation</a:t>
            </a:r>
          </a:p>
          <a:p>
            <a:r>
              <a:rPr lang="en-US" dirty="0"/>
              <a:t>Deployment Stamps</a:t>
            </a:r>
          </a:p>
          <a:p>
            <a:r>
              <a:rPr lang="en-US" dirty="0"/>
              <a:t>Edge Workload Configuration</a:t>
            </a:r>
          </a:p>
          <a:p>
            <a:r>
              <a:rPr lang="en-US" dirty="0"/>
              <a:t>Federated Identity</a:t>
            </a:r>
          </a:p>
          <a:p>
            <a:r>
              <a:rPr lang="en-US" dirty="0"/>
              <a:t>Gatekeeper</a:t>
            </a:r>
          </a:p>
          <a:p>
            <a:r>
              <a:rPr lang="en-US" dirty="0"/>
              <a:t>Gateway Aggregation</a:t>
            </a:r>
          </a:p>
          <a:p>
            <a:r>
              <a:rPr lang="en-US" dirty="0"/>
              <a:t>Gateway Offloading</a:t>
            </a:r>
          </a:p>
          <a:p>
            <a:r>
              <a:rPr lang="en-US" dirty="0"/>
              <a:t>Gateway Routing</a:t>
            </a:r>
          </a:p>
          <a:p>
            <a:r>
              <a:rPr lang="en-US" dirty="0"/>
              <a:t>Geode</a:t>
            </a:r>
          </a:p>
          <a:p>
            <a:r>
              <a:rPr lang="en-US" dirty="0"/>
              <a:t>Health Endpoint Monitoring</a:t>
            </a:r>
          </a:p>
          <a:p>
            <a:r>
              <a:rPr lang="en-US" dirty="0"/>
              <a:t>Index Table</a:t>
            </a:r>
          </a:p>
          <a:p>
            <a:r>
              <a:rPr lang="en-US" dirty="0"/>
              <a:t>Leader Execution</a:t>
            </a:r>
          </a:p>
          <a:p>
            <a:r>
              <a:rPr lang="en-US" dirty="0"/>
              <a:t>Materialized View</a:t>
            </a:r>
          </a:p>
          <a:p>
            <a:r>
              <a:rPr lang="en-US" dirty="0"/>
              <a:t>Pipes and Filters</a:t>
            </a:r>
          </a:p>
          <a:p>
            <a:r>
              <a:rPr lang="en-US" dirty="0"/>
              <a:t>Priority Queue</a:t>
            </a:r>
          </a:p>
          <a:p>
            <a:r>
              <a:rPr lang="en-US" dirty="0"/>
              <a:t>Publisher/Subscriber</a:t>
            </a:r>
          </a:p>
          <a:p>
            <a:r>
              <a:rPr lang="en-US" dirty="0"/>
              <a:t>Queue-Based Load Balancing</a:t>
            </a:r>
          </a:p>
          <a:p>
            <a:r>
              <a:rPr lang="en-US" dirty="0"/>
              <a:t>Rate Limiting</a:t>
            </a:r>
          </a:p>
          <a:p>
            <a:r>
              <a:rPr lang="en-US" dirty="0"/>
              <a:t>Saga</a:t>
            </a:r>
          </a:p>
          <a:p>
            <a:r>
              <a:rPr lang="en-US" dirty="0"/>
              <a:t>Scheduler Agent Supervisor</a:t>
            </a:r>
          </a:p>
          <a:p>
            <a:r>
              <a:rPr lang="en-US" dirty="0"/>
              <a:t>Sequential Convoy</a:t>
            </a:r>
          </a:p>
          <a:p>
            <a:r>
              <a:rPr lang="en-US" dirty="0"/>
              <a:t>Sharding</a:t>
            </a:r>
          </a:p>
          <a:p>
            <a:r>
              <a:rPr lang="en-US" dirty="0"/>
              <a:t>Static Content Hosting</a:t>
            </a:r>
          </a:p>
          <a:p>
            <a:r>
              <a:rPr lang="en-US" dirty="0"/>
              <a:t>Stranger Fig</a:t>
            </a:r>
          </a:p>
          <a:p>
            <a:r>
              <a:rPr lang="en-US" dirty="0"/>
              <a:t>Throttling</a:t>
            </a:r>
          </a:p>
          <a:p>
            <a:r>
              <a:rPr lang="en-US" dirty="0"/>
              <a:t>Valet Key</a:t>
            </a:r>
          </a:p>
          <a:p>
            <a:endParaRPr lang="en-US" dirty="0"/>
          </a:p>
        </p:txBody>
      </p:sp>
    </p:spTree>
    <p:extLst>
      <p:ext uri="{BB962C8B-B14F-4D97-AF65-F5344CB8AC3E}">
        <p14:creationId xmlns:p14="http://schemas.microsoft.com/office/powerpoint/2010/main" val="10567108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4B25-E8B5-9FC7-6D05-21825BE5F8A6}"/>
              </a:ext>
            </a:extLst>
          </p:cNvPr>
          <p:cNvSpPr>
            <a:spLocks noGrp="1"/>
          </p:cNvSpPr>
          <p:nvPr>
            <p:ph type="title"/>
          </p:nvPr>
        </p:nvSpPr>
        <p:spPr/>
        <p:txBody>
          <a:bodyPr/>
          <a:lstStyle/>
          <a:p>
            <a:r>
              <a:rPr lang="en-US" dirty="0"/>
              <a:t>Software Design Patterns</a:t>
            </a:r>
          </a:p>
        </p:txBody>
      </p:sp>
      <p:sp>
        <p:nvSpPr>
          <p:cNvPr id="3" name="Text Placeholder 2">
            <a:extLst>
              <a:ext uri="{FF2B5EF4-FFF2-40B4-BE49-F238E27FC236}">
                <a16:creationId xmlns:a16="http://schemas.microsoft.com/office/drawing/2014/main" id="{58C34DDD-C7E7-771F-5592-8E10E7F330F4}"/>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7834F7DE-FF7F-7C5A-E7AF-63CD84E24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021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231B3-8F3C-03D0-024D-35DA6C9571BD}"/>
              </a:ext>
            </a:extLst>
          </p:cNvPr>
          <p:cNvSpPr>
            <a:spLocks noGrp="1"/>
          </p:cNvSpPr>
          <p:nvPr>
            <p:ph type="title"/>
          </p:nvPr>
        </p:nvSpPr>
        <p:spPr/>
        <p:txBody>
          <a:bodyPr/>
          <a:lstStyle/>
          <a:p>
            <a:r>
              <a:rPr lang="en-US" dirty="0"/>
              <a:t>Function Composition</a:t>
            </a:r>
          </a:p>
        </p:txBody>
      </p:sp>
      <p:sp>
        <p:nvSpPr>
          <p:cNvPr id="3" name="Rectangle: Rounded Corners 2">
            <a:extLst>
              <a:ext uri="{FF2B5EF4-FFF2-40B4-BE49-F238E27FC236}">
                <a16:creationId xmlns:a16="http://schemas.microsoft.com/office/drawing/2014/main" id="{54F2D11B-FF70-0CB3-CFDF-C9AD2C5E9CBD}"/>
              </a:ext>
            </a:extLst>
          </p:cNvPr>
          <p:cNvSpPr/>
          <p:nvPr/>
        </p:nvSpPr>
        <p:spPr>
          <a:xfrm>
            <a:off x="2357509" y="1782726"/>
            <a:ext cx="7476977" cy="1117172"/>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Complex Task</a:t>
            </a:r>
            <a:endParaRPr lang="en-US" sz="2800" dirty="0"/>
          </a:p>
        </p:txBody>
      </p:sp>
      <p:sp>
        <p:nvSpPr>
          <p:cNvPr id="4" name="Rectangle: Rounded Corners 3">
            <a:extLst>
              <a:ext uri="{FF2B5EF4-FFF2-40B4-BE49-F238E27FC236}">
                <a16:creationId xmlns:a16="http://schemas.microsoft.com/office/drawing/2014/main" id="{683E3732-8EC4-2D93-9FE4-0188C333F0CC}"/>
              </a:ext>
            </a:extLst>
          </p:cNvPr>
          <p:cNvSpPr/>
          <p:nvPr/>
        </p:nvSpPr>
        <p:spPr>
          <a:xfrm>
            <a:off x="1631880" y="3809827"/>
            <a:ext cx="2538816" cy="1210690"/>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Function</a:t>
            </a:r>
            <a:endParaRPr lang="en-US" sz="2800" dirty="0"/>
          </a:p>
        </p:txBody>
      </p:sp>
      <p:sp>
        <p:nvSpPr>
          <p:cNvPr id="5" name="Rectangle: Rounded Corners 4">
            <a:extLst>
              <a:ext uri="{FF2B5EF4-FFF2-40B4-BE49-F238E27FC236}">
                <a16:creationId xmlns:a16="http://schemas.microsoft.com/office/drawing/2014/main" id="{706FFFCF-2199-42CA-3C43-0386C7A2B63C}"/>
              </a:ext>
            </a:extLst>
          </p:cNvPr>
          <p:cNvSpPr/>
          <p:nvPr/>
        </p:nvSpPr>
        <p:spPr>
          <a:xfrm>
            <a:off x="4712783" y="3809827"/>
            <a:ext cx="2766431" cy="1210690"/>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Function</a:t>
            </a:r>
            <a:endParaRPr lang="en-US" sz="2800" dirty="0"/>
          </a:p>
        </p:txBody>
      </p:sp>
      <p:sp>
        <p:nvSpPr>
          <p:cNvPr id="6" name="Rectangle: Rounded Corners 5">
            <a:extLst>
              <a:ext uri="{FF2B5EF4-FFF2-40B4-BE49-F238E27FC236}">
                <a16:creationId xmlns:a16="http://schemas.microsoft.com/office/drawing/2014/main" id="{FF42820E-E385-B0B8-5696-442AEA67BBDC}"/>
              </a:ext>
            </a:extLst>
          </p:cNvPr>
          <p:cNvSpPr/>
          <p:nvPr/>
        </p:nvSpPr>
        <p:spPr>
          <a:xfrm>
            <a:off x="8021301" y="3809827"/>
            <a:ext cx="2766431" cy="1210690"/>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Function</a:t>
            </a:r>
          </a:p>
        </p:txBody>
      </p:sp>
      <p:cxnSp>
        <p:nvCxnSpPr>
          <p:cNvPr id="9" name="Straight Arrow Connector 8">
            <a:extLst>
              <a:ext uri="{FF2B5EF4-FFF2-40B4-BE49-F238E27FC236}">
                <a16:creationId xmlns:a16="http://schemas.microsoft.com/office/drawing/2014/main" id="{F9786B76-8CA7-1140-3CCC-B64A7B327FCF}"/>
              </a:ext>
            </a:extLst>
          </p:cNvPr>
          <p:cNvCxnSpPr>
            <a:cxnSpLocks/>
            <a:endCxn id="4" idx="0"/>
          </p:cNvCxnSpPr>
          <p:nvPr/>
        </p:nvCxnSpPr>
        <p:spPr>
          <a:xfrm flipH="1">
            <a:off x="2901288" y="2899898"/>
            <a:ext cx="551917"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E55AD66-48EB-BE46-FF72-D4DE42DB3CA7}"/>
              </a:ext>
            </a:extLst>
          </p:cNvPr>
          <p:cNvCxnSpPr>
            <a:cxnSpLocks/>
          </p:cNvCxnSpPr>
          <p:nvPr/>
        </p:nvCxnSpPr>
        <p:spPr>
          <a:xfrm>
            <a:off x="5948979" y="2899898"/>
            <a:ext cx="0"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DCF866-8610-9FAE-2309-60A2F675509D}"/>
              </a:ext>
            </a:extLst>
          </p:cNvPr>
          <p:cNvCxnSpPr>
            <a:cxnSpLocks/>
          </p:cNvCxnSpPr>
          <p:nvPr/>
        </p:nvCxnSpPr>
        <p:spPr>
          <a:xfrm>
            <a:off x="8444753" y="2899898"/>
            <a:ext cx="258183"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9C88BF-23F0-8B65-12EB-3EB3E8BCCA8B}"/>
              </a:ext>
            </a:extLst>
          </p:cNvPr>
          <p:cNvCxnSpPr/>
          <p:nvPr/>
        </p:nvCxnSpPr>
        <p:spPr>
          <a:xfrm flipV="1">
            <a:off x="3356386" y="2899898"/>
            <a:ext cx="430306"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36D3DE-F77E-C98E-EF3D-084F0DC2FF6B}"/>
              </a:ext>
            </a:extLst>
          </p:cNvPr>
          <p:cNvCxnSpPr/>
          <p:nvPr/>
        </p:nvCxnSpPr>
        <p:spPr>
          <a:xfrm flipV="1">
            <a:off x="6217920" y="2899898"/>
            <a:ext cx="0"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AA75A9-DAB2-5A0E-4899-D023391BDF82}"/>
              </a:ext>
            </a:extLst>
          </p:cNvPr>
          <p:cNvCxnSpPr/>
          <p:nvPr/>
        </p:nvCxnSpPr>
        <p:spPr>
          <a:xfrm flipH="1" flipV="1">
            <a:off x="8702936" y="2899898"/>
            <a:ext cx="268942"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41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par>
                          <p:cTn id="40" fill="hold">
                            <p:stCondLst>
                              <p:cond delay="2500"/>
                            </p:stCondLst>
                            <p:childTnLst>
                              <p:par>
                                <p:cTn id="41" presetID="2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Function Composition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Modularity</a:t>
            </a:r>
            <a:endParaRPr lang="en-US" sz="3600" dirty="0"/>
          </a:p>
        </p:txBody>
      </p:sp>
    </p:spTree>
    <p:extLst>
      <p:ext uri="{BB962C8B-B14F-4D97-AF65-F5344CB8AC3E}">
        <p14:creationId xmlns:p14="http://schemas.microsoft.com/office/powerpoint/2010/main" val="1073031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Function Composition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Modularity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4092417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5749-A90A-1611-F6D1-B53A8CF765D0}"/>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9991FF48-AD0D-72DC-810E-66B6CF1AE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501" y="766654"/>
            <a:ext cx="3427499" cy="4572000"/>
          </a:xfrm>
          <a:prstGeom prst="rect">
            <a:avLst/>
          </a:prstGeom>
        </p:spPr>
      </p:pic>
      <p:pic>
        <p:nvPicPr>
          <p:cNvPr id="7" name="Picture 6">
            <a:extLst>
              <a:ext uri="{FF2B5EF4-FFF2-40B4-BE49-F238E27FC236}">
                <a16:creationId xmlns:a16="http://schemas.microsoft.com/office/drawing/2014/main" id="{A8D3623F-C8B9-4B63-6324-78F7EAF502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851" y="1204804"/>
            <a:ext cx="5715000" cy="1847850"/>
          </a:xfrm>
          <a:prstGeom prst="rect">
            <a:avLst/>
          </a:prstGeom>
        </p:spPr>
      </p:pic>
      <p:pic>
        <p:nvPicPr>
          <p:cNvPr id="10" name="Picture 9">
            <a:extLst>
              <a:ext uri="{FF2B5EF4-FFF2-40B4-BE49-F238E27FC236}">
                <a16:creationId xmlns:a16="http://schemas.microsoft.com/office/drawing/2014/main" id="{79F81863-331A-8CB9-8C09-A081EABDB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789" y="3335667"/>
            <a:ext cx="4288234" cy="2438933"/>
          </a:xfrm>
          <a:prstGeom prst="rect">
            <a:avLst/>
          </a:prstGeom>
        </p:spPr>
      </p:pic>
      <p:pic>
        <p:nvPicPr>
          <p:cNvPr id="4" name="Picture 3">
            <a:extLst>
              <a:ext uri="{FF2B5EF4-FFF2-40B4-BE49-F238E27FC236}">
                <a16:creationId xmlns:a16="http://schemas.microsoft.com/office/drawing/2014/main" id="{DCB8F208-EE27-FC83-8D4B-9D80DBFBF1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223" y="4000875"/>
            <a:ext cx="2747511" cy="1108516"/>
          </a:xfrm>
          <a:prstGeom prst="rect">
            <a:avLst/>
          </a:prstGeom>
        </p:spPr>
      </p:pic>
    </p:spTree>
    <p:extLst>
      <p:ext uri="{BB962C8B-B14F-4D97-AF65-F5344CB8AC3E}">
        <p14:creationId xmlns:p14="http://schemas.microsoft.com/office/powerpoint/2010/main" val="33070009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Function Composition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Modularity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Tree>
    <p:extLst>
      <p:ext uri="{BB962C8B-B14F-4D97-AF65-F5344CB8AC3E}">
        <p14:creationId xmlns:p14="http://schemas.microsoft.com/office/powerpoint/2010/main" val="1310539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Function Composition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Modularity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Testability</a:t>
            </a:r>
          </a:p>
        </p:txBody>
      </p:sp>
    </p:spTree>
    <p:extLst>
      <p:ext uri="{BB962C8B-B14F-4D97-AF65-F5344CB8AC3E}">
        <p14:creationId xmlns:p14="http://schemas.microsoft.com/office/powerpoint/2010/main" val="2089757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423A-9D63-3261-7EFE-9C4F481C8A5B}"/>
              </a:ext>
            </a:extLst>
          </p:cNvPr>
          <p:cNvSpPr>
            <a:spLocks noGrp="1"/>
          </p:cNvSpPr>
          <p:nvPr>
            <p:ph type="title"/>
          </p:nvPr>
        </p:nvSpPr>
        <p:spPr/>
        <p:txBody>
          <a:bodyPr/>
          <a:lstStyle/>
          <a:p>
            <a:r>
              <a:rPr lang="en-US" dirty="0"/>
              <a:t>Saga Pattern</a:t>
            </a:r>
          </a:p>
        </p:txBody>
      </p:sp>
      <p:sp>
        <p:nvSpPr>
          <p:cNvPr id="4" name="Rectangle: Rounded Corners 3">
            <a:extLst>
              <a:ext uri="{FF2B5EF4-FFF2-40B4-BE49-F238E27FC236}">
                <a16:creationId xmlns:a16="http://schemas.microsoft.com/office/drawing/2014/main" id="{89542FF8-C481-F32F-4CFC-47E333921F88}"/>
              </a:ext>
            </a:extLst>
          </p:cNvPr>
          <p:cNvSpPr/>
          <p:nvPr/>
        </p:nvSpPr>
        <p:spPr>
          <a:xfrm>
            <a:off x="838200" y="2397070"/>
            <a:ext cx="2229853" cy="1165012"/>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Step 1</a:t>
            </a:r>
          </a:p>
        </p:txBody>
      </p:sp>
      <p:sp>
        <p:nvSpPr>
          <p:cNvPr id="5" name="Rectangle: Rounded Corners 4">
            <a:extLst>
              <a:ext uri="{FF2B5EF4-FFF2-40B4-BE49-F238E27FC236}">
                <a16:creationId xmlns:a16="http://schemas.microsoft.com/office/drawing/2014/main" id="{CCF0D45F-FC65-8336-3312-0D13023A4A00}"/>
              </a:ext>
            </a:extLst>
          </p:cNvPr>
          <p:cNvSpPr/>
          <p:nvPr/>
        </p:nvSpPr>
        <p:spPr>
          <a:xfrm>
            <a:off x="5191628" y="2397070"/>
            <a:ext cx="2229853" cy="1165012"/>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Step 2</a:t>
            </a:r>
          </a:p>
        </p:txBody>
      </p:sp>
      <p:sp>
        <p:nvSpPr>
          <p:cNvPr id="6" name="Rectangle: Rounded Corners 5">
            <a:extLst>
              <a:ext uri="{FF2B5EF4-FFF2-40B4-BE49-F238E27FC236}">
                <a16:creationId xmlns:a16="http://schemas.microsoft.com/office/drawing/2014/main" id="{FA1F9484-4066-529F-344D-BF8D07466DB0}"/>
              </a:ext>
            </a:extLst>
          </p:cNvPr>
          <p:cNvSpPr/>
          <p:nvPr/>
        </p:nvSpPr>
        <p:spPr>
          <a:xfrm>
            <a:off x="9545056" y="2397070"/>
            <a:ext cx="2229853" cy="1165012"/>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Step 3</a:t>
            </a:r>
          </a:p>
        </p:txBody>
      </p:sp>
      <p:sp>
        <p:nvSpPr>
          <p:cNvPr id="7" name="Flowchart: Magnetic Disk 6">
            <a:extLst>
              <a:ext uri="{FF2B5EF4-FFF2-40B4-BE49-F238E27FC236}">
                <a16:creationId xmlns:a16="http://schemas.microsoft.com/office/drawing/2014/main" id="{95A20FDE-9BEF-CEFD-1942-2CE99B3CA5D6}"/>
              </a:ext>
            </a:extLst>
          </p:cNvPr>
          <p:cNvSpPr/>
          <p:nvPr/>
        </p:nvSpPr>
        <p:spPr>
          <a:xfrm>
            <a:off x="5109412" y="4199021"/>
            <a:ext cx="2418347" cy="890336"/>
          </a:xfrm>
          <a:prstGeom prst="flowChartMagneticDisk">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Store</a:t>
            </a:r>
          </a:p>
        </p:txBody>
      </p:sp>
      <p:cxnSp>
        <p:nvCxnSpPr>
          <p:cNvPr id="20" name="Straight Arrow Connector 19">
            <a:extLst>
              <a:ext uri="{FF2B5EF4-FFF2-40B4-BE49-F238E27FC236}">
                <a16:creationId xmlns:a16="http://schemas.microsoft.com/office/drawing/2014/main" id="{160FD926-4F4E-6EEB-C715-3101398195D9}"/>
              </a:ext>
            </a:extLst>
          </p:cNvPr>
          <p:cNvCxnSpPr>
            <a:cxnSpLocks/>
          </p:cNvCxnSpPr>
          <p:nvPr/>
        </p:nvCxnSpPr>
        <p:spPr>
          <a:xfrm>
            <a:off x="3075070" y="3480869"/>
            <a:ext cx="2181229" cy="826436"/>
          </a:xfrm>
          <a:prstGeom prst="straightConnector1">
            <a:avLst/>
          </a:prstGeom>
          <a:ln w="635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7969D6-FDAA-B5BA-DB59-DA3C4A038D16}"/>
              </a:ext>
            </a:extLst>
          </p:cNvPr>
          <p:cNvCxnSpPr>
            <a:stCxn id="5" idx="2"/>
            <a:endCxn id="7" idx="1"/>
          </p:cNvCxnSpPr>
          <p:nvPr/>
        </p:nvCxnSpPr>
        <p:spPr>
          <a:xfrm>
            <a:off x="6306555" y="3562082"/>
            <a:ext cx="12031" cy="636939"/>
          </a:xfrm>
          <a:prstGeom prst="straightConnector1">
            <a:avLst/>
          </a:prstGeom>
          <a:ln w="635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E40F3F-CE6B-BCD8-EF78-E90ACE9A81C7}"/>
              </a:ext>
            </a:extLst>
          </p:cNvPr>
          <p:cNvCxnSpPr>
            <a:cxnSpLocks/>
          </p:cNvCxnSpPr>
          <p:nvPr/>
        </p:nvCxnSpPr>
        <p:spPr>
          <a:xfrm flipH="1">
            <a:off x="7421481" y="3507940"/>
            <a:ext cx="2190500" cy="799365"/>
          </a:xfrm>
          <a:prstGeom prst="straightConnector1">
            <a:avLst/>
          </a:prstGeom>
          <a:ln w="635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12BE18E-BD18-E872-A465-9B250B90026D}"/>
              </a:ext>
            </a:extLst>
          </p:cNvPr>
          <p:cNvGrpSpPr/>
          <p:nvPr/>
        </p:nvGrpSpPr>
        <p:grpSpPr>
          <a:xfrm>
            <a:off x="3068053" y="2794910"/>
            <a:ext cx="2123575" cy="527038"/>
            <a:chOff x="3068053" y="2979576"/>
            <a:chExt cx="2123575" cy="527038"/>
          </a:xfrm>
        </p:grpSpPr>
        <p:cxnSp>
          <p:nvCxnSpPr>
            <p:cNvPr id="30" name="Straight Arrow Connector 29">
              <a:extLst>
                <a:ext uri="{FF2B5EF4-FFF2-40B4-BE49-F238E27FC236}">
                  <a16:creationId xmlns:a16="http://schemas.microsoft.com/office/drawing/2014/main" id="{ADBE0789-BE83-8711-482D-61469CEA4DDB}"/>
                </a:ext>
              </a:extLst>
            </p:cNvPr>
            <p:cNvCxnSpPr>
              <a:stCxn id="4" idx="3"/>
              <a:endCxn id="5" idx="1"/>
            </p:cNvCxnSpPr>
            <p:nvPr/>
          </p:nvCxnSpPr>
          <p:spPr>
            <a:xfrm>
              <a:off x="3068053" y="2979576"/>
              <a:ext cx="2123575" cy="0"/>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sp>
          <p:nvSpPr>
            <p:cNvPr id="34" name="TextBox 33">
              <a:extLst>
                <a:ext uri="{FF2B5EF4-FFF2-40B4-BE49-F238E27FC236}">
                  <a16:creationId xmlns:a16="http://schemas.microsoft.com/office/drawing/2014/main" id="{47A477FF-F8AE-7901-1047-19F4D3ABE274}"/>
                </a:ext>
              </a:extLst>
            </p:cNvPr>
            <p:cNvSpPr txBox="1"/>
            <p:nvPr/>
          </p:nvSpPr>
          <p:spPr>
            <a:xfrm>
              <a:off x="3553719" y="3137282"/>
              <a:ext cx="1020536" cy="369332"/>
            </a:xfrm>
            <a:prstGeom prst="rect">
              <a:avLst/>
            </a:prstGeom>
            <a:solidFill>
              <a:schemeClr val="bg1"/>
            </a:solidFill>
          </p:spPr>
          <p:txBody>
            <a:bodyPr wrap="none" rtlCol="0">
              <a:spAutoFit/>
            </a:bodyPr>
            <a:lstStyle/>
            <a:p>
              <a:r>
                <a:rPr lang="en-US" dirty="0"/>
                <a:t>Message</a:t>
              </a:r>
            </a:p>
          </p:txBody>
        </p:sp>
      </p:grpSp>
      <p:grpSp>
        <p:nvGrpSpPr>
          <p:cNvPr id="37" name="Group 36">
            <a:extLst>
              <a:ext uri="{FF2B5EF4-FFF2-40B4-BE49-F238E27FC236}">
                <a16:creationId xmlns:a16="http://schemas.microsoft.com/office/drawing/2014/main" id="{ECE954C1-6E0B-B3BE-FAD6-7F17BB4BF4F8}"/>
              </a:ext>
            </a:extLst>
          </p:cNvPr>
          <p:cNvGrpSpPr/>
          <p:nvPr/>
        </p:nvGrpSpPr>
        <p:grpSpPr>
          <a:xfrm>
            <a:off x="7421481" y="2794910"/>
            <a:ext cx="2123575" cy="527038"/>
            <a:chOff x="7421481" y="2979576"/>
            <a:chExt cx="2123575" cy="527038"/>
          </a:xfrm>
        </p:grpSpPr>
        <p:cxnSp>
          <p:nvCxnSpPr>
            <p:cNvPr id="33" name="Straight Arrow Connector 32">
              <a:extLst>
                <a:ext uri="{FF2B5EF4-FFF2-40B4-BE49-F238E27FC236}">
                  <a16:creationId xmlns:a16="http://schemas.microsoft.com/office/drawing/2014/main" id="{3C06E8E3-6F48-1BF7-66BF-B0FBEE432E00}"/>
                </a:ext>
              </a:extLst>
            </p:cNvPr>
            <p:cNvCxnSpPr>
              <a:stCxn id="5" idx="3"/>
              <a:endCxn id="6" idx="1"/>
            </p:cNvCxnSpPr>
            <p:nvPr/>
          </p:nvCxnSpPr>
          <p:spPr>
            <a:xfrm>
              <a:off x="7421481" y="2979576"/>
              <a:ext cx="2123575" cy="0"/>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sp>
          <p:nvSpPr>
            <p:cNvPr id="35" name="TextBox 34">
              <a:extLst>
                <a:ext uri="{FF2B5EF4-FFF2-40B4-BE49-F238E27FC236}">
                  <a16:creationId xmlns:a16="http://schemas.microsoft.com/office/drawing/2014/main" id="{670B11AE-E104-4064-7CDF-968AFF297C79}"/>
                </a:ext>
              </a:extLst>
            </p:cNvPr>
            <p:cNvSpPr txBox="1"/>
            <p:nvPr/>
          </p:nvSpPr>
          <p:spPr>
            <a:xfrm>
              <a:off x="8038854" y="3137282"/>
              <a:ext cx="1009892" cy="369332"/>
            </a:xfrm>
            <a:prstGeom prst="rect">
              <a:avLst/>
            </a:prstGeom>
            <a:solidFill>
              <a:schemeClr val="bg1"/>
            </a:solidFill>
          </p:spPr>
          <p:txBody>
            <a:bodyPr wrap="none" rtlCol="0">
              <a:spAutoFit/>
            </a:bodyPr>
            <a:lstStyle/>
            <a:p>
              <a:r>
                <a:rPr lang="en-US" dirty="0"/>
                <a:t>Message</a:t>
              </a:r>
            </a:p>
          </p:txBody>
        </p:sp>
      </p:grpSp>
    </p:spTree>
    <p:extLst>
      <p:ext uri="{BB962C8B-B14F-4D97-AF65-F5344CB8AC3E}">
        <p14:creationId xmlns:p14="http://schemas.microsoft.com/office/powerpoint/2010/main" val="3766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500"/>
                                        <p:tgtEl>
                                          <p:spTgt spid="22"/>
                                        </p:tgtEl>
                                      </p:cBhvr>
                                    </p:animEffect>
                                  </p:childTnLst>
                                </p:cTn>
                              </p:par>
                              <p:par>
                                <p:cTn id="35" presetID="22" presetClass="entr" presetSubtype="1"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par>
                                <p:cTn id="38" presetID="22" presetClass="entr" presetSubtype="1"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Saga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Transactional Integrity</a:t>
            </a:r>
            <a:endParaRPr lang="en-US" sz="3600" dirty="0"/>
          </a:p>
        </p:txBody>
      </p:sp>
    </p:spTree>
    <p:extLst>
      <p:ext uri="{BB962C8B-B14F-4D97-AF65-F5344CB8AC3E}">
        <p14:creationId xmlns:p14="http://schemas.microsoft.com/office/powerpoint/2010/main" val="363933420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Saga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Transactional Integrity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endParaRPr lang="en-US" sz="3600" dirty="0"/>
          </a:p>
        </p:txBody>
      </p:sp>
    </p:spTree>
    <p:extLst>
      <p:ext uri="{BB962C8B-B14F-4D97-AF65-F5344CB8AC3E}">
        <p14:creationId xmlns:p14="http://schemas.microsoft.com/office/powerpoint/2010/main" val="2105551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Saga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Transactional Integrity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31571250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Saga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Transactional Integrity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Tree>
    <p:extLst>
      <p:ext uri="{BB962C8B-B14F-4D97-AF65-F5344CB8AC3E}">
        <p14:creationId xmlns:p14="http://schemas.microsoft.com/office/powerpoint/2010/main" val="13430798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BE7-C6C2-A772-D47D-7B6BBFE7BC56}"/>
              </a:ext>
            </a:extLst>
          </p:cNvPr>
          <p:cNvSpPr>
            <a:spLocks noGrp="1"/>
          </p:cNvSpPr>
          <p:nvPr>
            <p:ph type="title"/>
          </p:nvPr>
        </p:nvSpPr>
        <p:spPr/>
        <p:txBody>
          <a:bodyPr/>
          <a:lstStyle/>
          <a:p>
            <a:r>
              <a:rPr lang="en-US" dirty="0"/>
              <a:t>Event Driven Pattern</a:t>
            </a:r>
          </a:p>
        </p:txBody>
      </p:sp>
      <p:sp>
        <p:nvSpPr>
          <p:cNvPr id="3" name="Rectangle: Rounded Corners 2">
            <a:extLst>
              <a:ext uri="{FF2B5EF4-FFF2-40B4-BE49-F238E27FC236}">
                <a16:creationId xmlns:a16="http://schemas.microsoft.com/office/drawing/2014/main" id="{29390990-E45B-8C65-E204-F343E15867BE}"/>
              </a:ext>
            </a:extLst>
          </p:cNvPr>
          <p:cNvSpPr/>
          <p:nvPr/>
        </p:nvSpPr>
        <p:spPr>
          <a:xfrm>
            <a:off x="1261453" y="2608544"/>
            <a:ext cx="2458168" cy="1037023"/>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Producer</a:t>
            </a:r>
            <a:endParaRPr lang="en-US" sz="3600" dirty="0"/>
          </a:p>
        </p:txBody>
      </p:sp>
      <p:sp>
        <p:nvSpPr>
          <p:cNvPr id="4" name="Rectangle: Rounded Corners 3">
            <a:extLst>
              <a:ext uri="{FF2B5EF4-FFF2-40B4-BE49-F238E27FC236}">
                <a16:creationId xmlns:a16="http://schemas.microsoft.com/office/drawing/2014/main" id="{098688B4-8757-4CF3-AFEE-E9B738B65FC7}"/>
              </a:ext>
            </a:extLst>
          </p:cNvPr>
          <p:cNvSpPr/>
          <p:nvPr/>
        </p:nvSpPr>
        <p:spPr>
          <a:xfrm>
            <a:off x="4866916" y="2608545"/>
            <a:ext cx="2458168" cy="1037023"/>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Ingestion</a:t>
            </a:r>
          </a:p>
        </p:txBody>
      </p:sp>
      <p:sp>
        <p:nvSpPr>
          <p:cNvPr id="5" name="Rectangle: Rounded Corners 4">
            <a:extLst>
              <a:ext uri="{FF2B5EF4-FFF2-40B4-BE49-F238E27FC236}">
                <a16:creationId xmlns:a16="http://schemas.microsoft.com/office/drawing/2014/main" id="{49AC1358-3152-919C-F9D5-FFF7339B8794}"/>
              </a:ext>
            </a:extLst>
          </p:cNvPr>
          <p:cNvSpPr/>
          <p:nvPr/>
        </p:nvSpPr>
        <p:spPr>
          <a:xfrm>
            <a:off x="8472379" y="2608544"/>
            <a:ext cx="2458168" cy="1037023"/>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Consumer</a:t>
            </a:r>
          </a:p>
        </p:txBody>
      </p:sp>
      <p:cxnSp>
        <p:nvCxnSpPr>
          <p:cNvPr id="7" name="Straight Arrow Connector 6">
            <a:extLst>
              <a:ext uri="{FF2B5EF4-FFF2-40B4-BE49-F238E27FC236}">
                <a16:creationId xmlns:a16="http://schemas.microsoft.com/office/drawing/2014/main" id="{D48A5B84-9A16-F690-82B0-50C89744880D}"/>
              </a:ext>
            </a:extLst>
          </p:cNvPr>
          <p:cNvCxnSpPr>
            <a:stCxn id="3" idx="3"/>
            <a:endCxn id="4" idx="1"/>
          </p:cNvCxnSpPr>
          <p:nvPr/>
        </p:nvCxnSpPr>
        <p:spPr>
          <a:xfrm>
            <a:off x="3719621" y="3127056"/>
            <a:ext cx="1147295" cy="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35BA29-FADD-BE0E-7022-11EB84AF896F}"/>
              </a:ext>
            </a:extLst>
          </p:cNvPr>
          <p:cNvCxnSpPr>
            <a:stCxn id="4" idx="3"/>
            <a:endCxn id="5" idx="1"/>
          </p:cNvCxnSpPr>
          <p:nvPr/>
        </p:nvCxnSpPr>
        <p:spPr>
          <a:xfrm flipV="1">
            <a:off x="7325084" y="3127056"/>
            <a:ext cx="1147295" cy="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8893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Event-Driven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Tree>
    <p:extLst>
      <p:ext uri="{BB962C8B-B14F-4D97-AF65-F5344CB8AC3E}">
        <p14:creationId xmlns:p14="http://schemas.microsoft.com/office/powerpoint/2010/main" val="40724732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Event-Driven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276897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45FB-138A-4F4F-BE97-F74FA43E6C1D}"/>
              </a:ext>
            </a:extLst>
          </p:cNvPr>
          <p:cNvSpPr>
            <a:spLocks noGrp="1"/>
          </p:cNvSpPr>
          <p:nvPr>
            <p:ph type="title"/>
          </p:nvPr>
        </p:nvSpPr>
        <p:spPr/>
        <p:txBody>
          <a:bodyPr/>
          <a:lstStyle/>
          <a:p>
            <a:r>
              <a:rPr lang="en-US" dirty="0"/>
              <a:t>Busy Week</a:t>
            </a:r>
          </a:p>
        </p:txBody>
      </p:sp>
      <p:pic>
        <p:nvPicPr>
          <p:cNvPr id="5122" name="Picture 2" descr="Architect Like a Boss: Mastering Serverless Design Patterns">
            <a:extLst>
              <a:ext uri="{FF2B5EF4-FFF2-40B4-BE49-F238E27FC236}">
                <a16:creationId xmlns:a16="http://schemas.microsoft.com/office/drawing/2014/main" id="{0F8EC79B-D981-D582-FE14-11A9CDC39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320" y="1803553"/>
            <a:ext cx="3515360" cy="197739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oing Schema-less: How to migrate a relational database to a NoSQL database">
            <a:extLst>
              <a:ext uri="{FF2B5EF4-FFF2-40B4-BE49-F238E27FC236}">
                <a16:creationId xmlns:a16="http://schemas.microsoft.com/office/drawing/2014/main" id="{137BFA46-006E-78BB-280A-CCEF0B73B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 y="1803553"/>
            <a:ext cx="3515360" cy="197739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ode, Connect, Conquer: Mastering Serverless and API-Centric Designs">
            <a:extLst>
              <a:ext uri="{FF2B5EF4-FFF2-40B4-BE49-F238E27FC236}">
                <a16:creationId xmlns:a16="http://schemas.microsoft.com/office/drawing/2014/main" id="{1AF594BF-AF2F-FF5A-7C68-FA0ACD6DF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200" y="1803553"/>
            <a:ext cx="3515360" cy="197739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4">
            <a:extLst>
              <a:ext uri="{FF2B5EF4-FFF2-40B4-BE49-F238E27FC236}">
                <a16:creationId xmlns:a16="http://schemas.microsoft.com/office/drawing/2014/main" id="{D5CA3C3D-D446-09D4-106F-01787657D1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20EACD0F-7293-5498-168E-B0CB86C1E276}"/>
              </a:ext>
            </a:extLst>
          </p:cNvPr>
          <p:cNvGrpSpPr/>
          <p:nvPr/>
        </p:nvGrpSpPr>
        <p:grpSpPr>
          <a:xfrm>
            <a:off x="656616" y="3908374"/>
            <a:ext cx="2893007" cy="731520"/>
            <a:chOff x="305495" y="3908374"/>
            <a:chExt cx="2893007" cy="731520"/>
          </a:xfrm>
        </p:grpSpPr>
        <p:pic>
          <p:nvPicPr>
            <p:cNvPr id="8" name="Picture 7">
              <a:extLst>
                <a:ext uri="{FF2B5EF4-FFF2-40B4-BE49-F238E27FC236}">
                  <a16:creationId xmlns:a16="http://schemas.microsoft.com/office/drawing/2014/main" id="{CDBDEB48-D1AE-1A54-E10B-A30ADE6B8D2A}"/>
                </a:ext>
              </a:extLst>
            </p:cNvPr>
            <p:cNvPicPr>
              <a:picLocks noChangeAspect="1"/>
            </p:cNvPicPr>
            <p:nvPr/>
          </p:nvPicPr>
          <p:blipFill>
            <a:blip r:embed="rId5"/>
            <a:stretch>
              <a:fillRect/>
            </a:stretch>
          </p:blipFill>
          <p:spPr>
            <a:xfrm>
              <a:off x="305495" y="3908374"/>
              <a:ext cx="394849" cy="731520"/>
            </a:xfrm>
            <a:prstGeom prst="rect">
              <a:avLst/>
            </a:prstGeom>
          </p:spPr>
        </p:pic>
        <p:sp>
          <p:nvSpPr>
            <p:cNvPr id="9" name="TextBox 8">
              <a:extLst>
                <a:ext uri="{FF2B5EF4-FFF2-40B4-BE49-F238E27FC236}">
                  <a16:creationId xmlns:a16="http://schemas.microsoft.com/office/drawing/2014/main" id="{AFBBF995-9A07-1DC5-AC92-3314093971BA}"/>
                </a:ext>
              </a:extLst>
            </p:cNvPr>
            <p:cNvSpPr txBox="1"/>
            <p:nvPr/>
          </p:nvSpPr>
          <p:spPr>
            <a:xfrm>
              <a:off x="885818" y="4043301"/>
              <a:ext cx="2312684" cy="461665"/>
            </a:xfrm>
            <a:prstGeom prst="rect">
              <a:avLst/>
            </a:prstGeom>
            <a:noFill/>
          </p:spPr>
          <p:txBody>
            <a:bodyPr wrap="none" rtlCol="0">
              <a:spAutoFit/>
            </a:bodyPr>
            <a:lstStyle/>
            <a:p>
              <a:r>
                <a:rPr lang="en-US" sz="2400" dirty="0"/>
                <a:t>Tuesday @ 11:30</a:t>
              </a:r>
            </a:p>
          </p:txBody>
        </p:sp>
      </p:grpSp>
      <p:grpSp>
        <p:nvGrpSpPr>
          <p:cNvPr id="11" name="Group 10">
            <a:extLst>
              <a:ext uri="{FF2B5EF4-FFF2-40B4-BE49-F238E27FC236}">
                <a16:creationId xmlns:a16="http://schemas.microsoft.com/office/drawing/2014/main" id="{E37F2B42-495F-D7E5-1621-477AEE55EF92}"/>
              </a:ext>
            </a:extLst>
          </p:cNvPr>
          <p:cNvGrpSpPr/>
          <p:nvPr/>
        </p:nvGrpSpPr>
        <p:grpSpPr>
          <a:xfrm>
            <a:off x="4649496" y="3908374"/>
            <a:ext cx="2893007" cy="731520"/>
            <a:chOff x="305495" y="3908374"/>
            <a:chExt cx="2893007" cy="731520"/>
          </a:xfrm>
        </p:grpSpPr>
        <p:pic>
          <p:nvPicPr>
            <p:cNvPr id="12" name="Picture 11">
              <a:extLst>
                <a:ext uri="{FF2B5EF4-FFF2-40B4-BE49-F238E27FC236}">
                  <a16:creationId xmlns:a16="http://schemas.microsoft.com/office/drawing/2014/main" id="{9D07CAB8-179B-852C-E7FF-A286B775868C}"/>
                </a:ext>
              </a:extLst>
            </p:cNvPr>
            <p:cNvPicPr>
              <a:picLocks noChangeAspect="1"/>
            </p:cNvPicPr>
            <p:nvPr/>
          </p:nvPicPr>
          <p:blipFill>
            <a:blip r:embed="rId5"/>
            <a:stretch>
              <a:fillRect/>
            </a:stretch>
          </p:blipFill>
          <p:spPr>
            <a:xfrm>
              <a:off x="305495" y="3908374"/>
              <a:ext cx="394849" cy="731520"/>
            </a:xfrm>
            <a:prstGeom prst="rect">
              <a:avLst/>
            </a:prstGeom>
          </p:spPr>
        </p:pic>
        <p:sp>
          <p:nvSpPr>
            <p:cNvPr id="13" name="TextBox 12">
              <a:extLst>
                <a:ext uri="{FF2B5EF4-FFF2-40B4-BE49-F238E27FC236}">
                  <a16:creationId xmlns:a16="http://schemas.microsoft.com/office/drawing/2014/main" id="{A3A51DE4-3B92-B82B-998B-2215FCBFD876}"/>
                </a:ext>
              </a:extLst>
            </p:cNvPr>
            <p:cNvSpPr txBox="1"/>
            <p:nvPr/>
          </p:nvSpPr>
          <p:spPr>
            <a:xfrm>
              <a:off x="885818" y="4043301"/>
              <a:ext cx="2312684" cy="461665"/>
            </a:xfrm>
            <a:prstGeom prst="rect">
              <a:avLst/>
            </a:prstGeom>
            <a:noFill/>
          </p:spPr>
          <p:txBody>
            <a:bodyPr wrap="none" rtlCol="0">
              <a:spAutoFit/>
            </a:bodyPr>
            <a:lstStyle/>
            <a:p>
              <a:r>
                <a:rPr lang="en-US" sz="2400" dirty="0"/>
                <a:t>Tuesday @ 15:45</a:t>
              </a:r>
            </a:p>
          </p:txBody>
        </p:sp>
      </p:grpSp>
      <p:grpSp>
        <p:nvGrpSpPr>
          <p:cNvPr id="20" name="Group 19">
            <a:extLst>
              <a:ext uri="{FF2B5EF4-FFF2-40B4-BE49-F238E27FC236}">
                <a16:creationId xmlns:a16="http://schemas.microsoft.com/office/drawing/2014/main" id="{B6E68A0C-3BE9-B12B-009A-E03A3F9B36F7}"/>
              </a:ext>
            </a:extLst>
          </p:cNvPr>
          <p:cNvGrpSpPr/>
          <p:nvPr/>
        </p:nvGrpSpPr>
        <p:grpSpPr>
          <a:xfrm>
            <a:off x="8462940" y="4043300"/>
            <a:ext cx="3251879" cy="461665"/>
            <a:chOff x="8642376" y="3974731"/>
            <a:chExt cx="3251879" cy="461665"/>
          </a:xfrm>
        </p:grpSpPr>
        <p:pic>
          <p:nvPicPr>
            <p:cNvPr id="15" name="Picture 14">
              <a:extLst>
                <a:ext uri="{FF2B5EF4-FFF2-40B4-BE49-F238E27FC236}">
                  <a16:creationId xmlns:a16="http://schemas.microsoft.com/office/drawing/2014/main" id="{9B2578D3-0FB7-8F3E-206E-A950B07BD282}"/>
                </a:ext>
              </a:extLst>
            </p:cNvPr>
            <p:cNvPicPr>
              <a:picLocks noChangeAspect="1"/>
            </p:cNvPicPr>
            <p:nvPr/>
          </p:nvPicPr>
          <p:blipFill>
            <a:blip r:embed="rId6"/>
            <a:stretch>
              <a:fillRect/>
            </a:stretch>
          </p:blipFill>
          <p:spPr>
            <a:xfrm>
              <a:off x="8642376" y="4109340"/>
              <a:ext cx="504895" cy="314369"/>
            </a:xfrm>
            <a:prstGeom prst="rect">
              <a:avLst/>
            </a:prstGeom>
          </p:spPr>
        </p:pic>
        <p:sp>
          <p:nvSpPr>
            <p:cNvPr id="19" name="TextBox 18">
              <a:extLst>
                <a:ext uri="{FF2B5EF4-FFF2-40B4-BE49-F238E27FC236}">
                  <a16:creationId xmlns:a16="http://schemas.microsoft.com/office/drawing/2014/main" id="{20883543-58A9-9282-197E-932DBB3FA858}"/>
                </a:ext>
              </a:extLst>
            </p:cNvPr>
            <p:cNvSpPr txBox="1"/>
            <p:nvPr/>
          </p:nvSpPr>
          <p:spPr>
            <a:xfrm>
              <a:off x="9147271" y="3974731"/>
              <a:ext cx="2746984" cy="461665"/>
            </a:xfrm>
            <a:prstGeom prst="rect">
              <a:avLst/>
            </a:prstGeom>
            <a:noFill/>
          </p:spPr>
          <p:txBody>
            <a:bodyPr wrap="square">
              <a:spAutoFit/>
            </a:bodyPr>
            <a:lstStyle/>
            <a:p>
              <a:r>
                <a:rPr lang="en-US" sz="2400" dirty="0"/>
                <a:t>Wednesday @ 17:00</a:t>
              </a:r>
            </a:p>
          </p:txBody>
        </p:sp>
      </p:grpSp>
    </p:spTree>
    <p:extLst>
      <p:ext uri="{BB962C8B-B14F-4D97-AF65-F5344CB8AC3E}">
        <p14:creationId xmlns:p14="http://schemas.microsoft.com/office/powerpoint/2010/main" val="7746494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Event-Driven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Tree>
    <p:extLst>
      <p:ext uri="{BB962C8B-B14F-4D97-AF65-F5344CB8AC3E}">
        <p14:creationId xmlns:p14="http://schemas.microsoft.com/office/powerpoint/2010/main" val="4069341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Tree>
    <p:extLst>
      <p:ext uri="{BB962C8B-B14F-4D97-AF65-F5344CB8AC3E}">
        <p14:creationId xmlns:p14="http://schemas.microsoft.com/office/powerpoint/2010/main" val="2691979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7EFF-2FA2-2AB9-E488-37A83A9DC57C}"/>
              </a:ext>
            </a:extLst>
          </p:cNvPr>
          <p:cNvSpPr>
            <a:spLocks noGrp="1"/>
          </p:cNvSpPr>
          <p:nvPr>
            <p:ph type="title"/>
          </p:nvPr>
        </p:nvSpPr>
        <p:spPr/>
        <p:txBody>
          <a:bodyPr/>
          <a:lstStyle/>
          <a:p>
            <a:r>
              <a:rPr lang="en-US" dirty="0"/>
              <a:t>Asynchronous Messaging</a:t>
            </a:r>
          </a:p>
        </p:txBody>
      </p:sp>
      <p:sp>
        <p:nvSpPr>
          <p:cNvPr id="3" name="Rectangle: Rounded Corners 2">
            <a:extLst>
              <a:ext uri="{FF2B5EF4-FFF2-40B4-BE49-F238E27FC236}">
                <a16:creationId xmlns:a16="http://schemas.microsoft.com/office/drawing/2014/main" id="{9F1BCD94-7F95-67CE-61C8-64F5E4B002C2}"/>
              </a:ext>
            </a:extLst>
          </p:cNvPr>
          <p:cNvSpPr/>
          <p:nvPr/>
        </p:nvSpPr>
        <p:spPr>
          <a:xfrm>
            <a:off x="1283653" y="2929205"/>
            <a:ext cx="2746925" cy="999591"/>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Client</a:t>
            </a:r>
            <a:endParaRPr lang="en-US" sz="3600" dirty="0"/>
          </a:p>
        </p:txBody>
      </p:sp>
      <p:sp>
        <p:nvSpPr>
          <p:cNvPr id="4" name="Rectangle: Rounded Corners 3">
            <a:extLst>
              <a:ext uri="{FF2B5EF4-FFF2-40B4-BE49-F238E27FC236}">
                <a16:creationId xmlns:a16="http://schemas.microsoft.com/office/drawing/2014/main" id="{6DB2FCAE-89D4-5DF5-A528-70FD9E0A85C0}"/>
              </a:ext>
            </a:extLst>
          </p:cNvPr>
          <p:cNvSpPr/>
          <p:nvPr/>
        </p:nvSpPr>
        <p:spPr>
          <a:xfrm>
            <a:off x="8057432" y="2929204"/>
            <a:ext cx="2746925" cy="999592"/>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Service</a:t>
            </a:r>
            <a:endParaRPr lang="en-US" sz="3600" dirty="0"/>
          </a:p>
        </p:txBody>
      </p:sp>
      <p:cxnSp>
        <p:nvCxnSpPr>
          <p:cNvPr id="10" name="Straight Arrow Connector 9">
            <a:extLst>
              <a:ext uri="{FF2B5EF4-FFF2-40B4-BE49-F238E27FC236}">
                <a16:creationId xmlns:a16="http://schemas.microsoft.com/office/drawing/2014/main" id="{656F13E5-89EC-4EA3-6A77-0A5918F75282}"/>
              </a:ext>
            </a:extLst>
          </p:cNvPr>
          <p:cNvCxnSpPr>
            <a:stCxn id="3" idx="3"/>
            <a:endCxn id="4" idx="1"/>
          </p:cNvCxnSpPr>
          <p:nvPr/>
        </p:nvCxnSpPr>
        <p:spPr>
          <a:xfrm flipV="1">
            <a:off x="4030578" y="3429000"/>
            <a:ext cx="4026853" cy="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ABA04C2B-F693-C716-89A9-2E60FDE7CB74}"/>
              </a:ext>
            </a:extLst>
          </p:cNvPr>
          <p:cNvSpPr/>
          <p:nvPr/>
        </p:nvSpPr>
        <p:spPr>
          <a:xfrm>
            <a:off x="4670541" y="2929204"/>
            <a:ext cx="2746925" cy="999591"/>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Message Broker</a:t>
            </a:r>
            <a:endParaRPr lang="en-US" sz="2800" dirty="0"/>
          </a:p>
        </p:txBody>
      </p:sp>
    </p:spTree>
    <p:extLst>
      <p:ext uri="{BB962C8B-B14F-4D97-AF65-F5344CB8AC3E}">
        <p14:creationId xmlns:p14="http://schemas.microsoft.com/office/powerpoint/2010/main" val="187643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Asynchronous Messaging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Tree>
    <p:extLst>
      <p:ext uri="{BB962C8B-B14F-4D97-AF65-F5344CB8AC3E}">
        <p14:creationId xmlns:p14="http://schemas.microsoft.com/office/powerpoint/2010/main" val="6246385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Asynchronous Messaging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1562601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Asynchronous Messaging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endParaRPr lang="en-US" sz="3600" dirty="0"/>
          </a:p>
        </p:txBody>
      </p:sp>
    </p:spTree>
    <p:extLst>
      <p:ext uri="{BB962C8B-B14F-4D97-AF65-F5344CB8AC3E}">
        <p14:creationId xmlns:p14="http://schemas.microsoft.com/office/powerpoint/2010/main" val="3600039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Asynchronous Messaging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Tree>
    <p:extLst>
      <p:ext uri="{BB962C8B-B14F-4D97-AF65-F5344CB8AC3E}">
        <p14:creationId xmlns:p14="http://schemas.microsoft.com/office/powerpoint/2010/main" val="14805055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1EA4-C906-B1D7-E290-AF6A6D11FF78}"/>
              </a:ext>
            </a:extLst>
          </p:cNvPr>
          <p:cNvSpPr>
            <a:spLocks noGrp="1"/>
          </p:cNvSpPr>
          <p:nvPr>
            <p:ph type="title"/>
          </p:nvPr>
        </p:nvSpPr>
        <p:spPr/>
        <p:txBody>
          <a:bodyPr/>
          <a:lstStyle/>
          <a:p>
            <a:r>
              <a:rPr lang="en-US" dirty="0"/>
              <a:t>Microsoft Azure Serverless Services</a:t>
            </a:r>
          </a:p>
        </p:txBody>
      </p:sp>
      <p:sp>
        <p:nvSpPr>
          <p:cNvPr id="3" name="Text Placeholder 2">
            <a:extLst>
              <a:ext uri="{FF2B5EF4-FFF2-40B4-BE49-F238E27FC236}">
                <a16:creationId xmlns:a16="http://schemas.microsoft.com/office/drawing/2014/main" id="{7B070DE4-FA00-FFBD-B4AF-5C48ED7B3592}"/>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90281270-C185-FF76-D593-F20712237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904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Categories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260970" y="1671427"/>
            <a:ext cx="3732756" cy="1325564"/>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Compute</a:t>
            </a:r>
            <a:endParaRPr lang="en-US" sz="32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4334276" y="1671427"/>
            <a:ext cx="3523448" cy="1325564"/>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Workflow and Integration</a:t>
            </a:r>
            <a:endParaRPr lang="en-US" sz="32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8198274" y="1740533"/>
            <a:ext cx="3732756" cy="1206802"/>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Data Processing and Analytics</a:t>
            </a:r>
            <a:endParaRPr lang="en-US" sz="32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2127348" y="3508896"/>
            <a:ext cx="3523448" cy="1325564"/>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Messaging</a:t>
            </a:r>
          </a:p>
        </p:txBody>
      </p:sp>
      <p:sp>
        <p:nvSpPr>
          <p:cNvPr id="7" name="Rectangle: Rounded Corners 6">
            <a:extLst>
              <a:ext uri="{FF2B5EF4-FFF2-40B4-BE49-F238E27FC236}">
                <a16:creationId xmlns:a16="http://schemas.microsoft.com/office/drawing/2014/main" id="{FC9E6F70-1E2D-85F4-8F26-9D853159012B}"/>
              </a:ext>
            </a:extLst>
          </p:cNvPr>
          <p:cNvSpPr/>
          <p:nvPr/>
        </p:nvSpPr>
        <p:spPr>
          <a:xfrm>
            <a:off x="6096000" y="3559188"/>
            <a:ext cx="3523448" cy="1325564"/>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Data Storage</a:t>
            </a:r>
          </a:p>
        </p:txBody>
      </p:sp>
    </p:spTree>
    <p:extLst>
      <p:ext uri="{BB962C8B-B14F-4D97-AF65-F5344CB8AC3E}">
        <p14:creationId xmlns:p14="http://schemas.microsoft.com/office/powerpoint/2010/main" val="6263822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155C-BE9D-D69C-A722-4B51C869B0B0}"/>
              </a:ext>
            </a:extLst>
          </p:cNvPr>
          <p:cNvSpPr>
            <a:spLocks noGrp="1"/>
          </p:cNvSpPr>
          <p:nvPr>
            <p:ph type="title"/>
          </p:nvPr>
        </p:nvSpPr>
        <p:spPr/>
        <p:txBody>
          <a:bodyPr/>
          <a:lstStyle/>
          <a:p>
            <a:r>
              <a:rPr lang="en-US" dirty="0"/>
              <a:t>Compute</a:t>
            </a:r>
          </a:p>
        </p:txBody>
      </p:sp>
      <p:grpSp>
        <p:nvGrpSpPr>
          <p:cNvPr id="6" name="Group 5">
            <a:extLst>
              <a:ext uri="{FF2B5EF4-FFF2-40B4-BE49-F238E27FC236}">
                <a16:creationId xmlns:a16="http://schemas.microsoft.com/office/drawing/2014/main" id="{F1656C49-BE0D-1AFB-4B5E-07B5EDA52BA0}"/>
              </a:ext>
            </a:extLst>
          </p:cNvPr>
          <p:cNvGrpSpPr/>
          <p:nvPr/>
        </p:nvGrpSpPr>
        <p:grpSpPr>
          <a:xfrm>
            <a:off x="3574352" y="1927992"/>
            <a:ext cx="2249718" cy="1925235"/>
            <a:chOff x="3390779" y="1915960"/>
            <a:chExt cx="2249718" cy="1925235"/>
          </a:xfrm>
        </p:grpSpPr>
        <p:pic>
          <p:nvPicPr>
            <p:cNvPr id="7" name="Graphic 6">
              <a:extLst>
                <a:ext uri="{FF2B5EF4-FFF2-40B4-BE49-F238E27FC236}">
                  <a16:creationId xmlns:a16="http://schemas.microsoft.com/office/drawing/2014/main" id="{3019AE29-4E79-322B-3DBB-A3E949129E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80549" y="1915960"/>
              <a:ext cx="1470178" cy="1470178"/>
            </a:xfrm>
            <a:prstGeom prst="rect">
              <a:avLst/>
            </a:prstGeom>
          </p:spPr>
        </p:pic>
        <p:sp>
          <p:nvSpPr>
            <p:cNvPr id="8" name="TextBox 7">
              <a:extLst>
                <a:ext uri="{FF2B5EF4-FFF2-40B4-BE49-F238E27FC236}">
                  <a16:creationId xmlns:a16="http://schemas.microsoft.com/office/drawing/2014/main" id="{109B7966-1690-20A6-3587-CA99FDA6A9E7}"/>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12" name="Group 11">
            <a:extLst>
              <a:ext uri="{FF2B5EF4-FFF2-40B4-BE49-F238E27FC236}">
                <a16:creationId xmlns:a16="http://schemas.microsoft.com/office/drawing/2014/main" id="{42EB6D20-5E1B-05FD-00DD-8E838E3205A0}"/>
              </a:ext>
            </a:extLst>
          </p:cNvPr>
          <p:cNvGrpSpPr/>
          <p:nvPr/>
        </p:nvGrpSpPr>
        <p:grpSpPr>
          <a:xfrm>
            <a:off x="6909038" y="1885129"/>
            <a:ext cx="1708609" cy="1968098"/>
            <a:chOff x="9854745" y="1873097"/>
            <a:chExt cx="1708609" cy="1968098"/>
          </a:xfrm>
        </p:grpSpPr>
        <p:pic>
          <p:nvPicPr>
            <p:cNvPr id="13" name="Graphic 12">
              <a:extLst>
                <a:ext uri="{FF2B5EF4-FFF2-40B4-BE49-F238E27FC236}">
                  <a16:creationId xmlns:a16="http://schemas.microsoft.com/office/drawing/2014/main" id="{376F2EA5-66AA-027F-628E-3DE5377951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931099" y="1873097"/>
              <a:ext cx="1555903" cy="1555903"/>
            </a:xfrm>
            <a:prstGeom prst="rect">
              <a:avLst/>
            </a:prstGeom>
          </p:spPr>
        </p:pic>
        <p:sp>
          <p:nvSpPr>
            <p:cNvPr id="14" name="TextBox 13">
              <a:extLst>
                <a:ext uri="{FF2B5EF4-FFF2-40B4-BE49-F238E27FC236}">
                  <a16:creationId xmlns:a16="http://schemas.microsoft.com/office/drawing/2014/main" id="{2E0C85FB-6AAA-F837-D083-A950A13C5DDF}"/>
                </a:ext>
              </a:extLst>
            </p:cNvPr>
            <p:cNvSpPr txBox="1"/>
            <p:nvPr/>
          </p:nvSpPr>
          <p:spPr>
            <a:xfrm>
              <a:off x="9854745" y="3471863"/>
              <a:ext cx="1708609" cy="369332"/>
            </a:xfrm>
            <a:prstGeom prst="rect">
              <a:avLst/>
            </a:prstGeom>
            <a:noFill/>
          </p:spPr>
          <p:txBody>
            <a:bodyPr wrap="none" rtlCol="0">
              <a:spAutoFit/>
            </a:bodyPr>
            <a:lstStyle/>
            <a:p>
              <a:r>
                <a:rPr lang="en-US" b="1" dirty="0"/>
                <a:t>Azure Functions</a:t>
              </a:r>
            </a:p>
          </p:txBody>
        </p:sp>
      </p:grpSp>
    </p:spTree>
    <p:extLst>
      <p:ext uri="{BB962C8B-B14F-4D97-AF65-F5344CB8AC3E}">
        <p14:creationId xmlns:p14="http://schemas.microsoft.com/office/powerpoint/2010/main" val="2548677123"/>
      </p:ext>
    </p:extLst>
  </p:cSld>
  <p:clrMapOvr>
    <a:masterClrMapping/>
  </p:clrMapOvr>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1354</TotalTime>
  <Words>10089</Words>
  <Application>Microsoft Office PowerPoint</Application>
  <PresentationFormat>Widescreen</PresentationFormat>
  <Paragraphs>1283</Paragraphs>
  <Slides>163</Slides>
  <Notes>125</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163</vt:i4>
      </vt:variant>
    </vt:vector>
  </HeadingPairs>
  <TitlesOfParts>
    <vt:vector size="178" baseType="lpstr">
      <vt:lpstr>-apple-system</vt:lpstr>
      <vt:lpstr>Arial</vt:lpstr>
      <vt:lpstr>Calibri</vt:lpstr>
      <vt:lpstr>Consolas</vt:lpstr>
      <vt:lpstr>Ginto</vt:lpstr>
      <vt:lpstr>Kamerik205 7</vt:lpstr>
      <vt:lpstr>Kamerik205 8</vt:lpstr>
      <vt:lpstr>Open Sans</vt:lpstr>
      <vt:lpstr>Open Sans SemiBold</vt:lpstr>
      <vt:lpstr>Segoe UI</vt:lpstr>
      <vt:lpstr>Segoe UI Semibold</vt:lpstr>
      <vt:lpstr>SegoeUI</vt:lpstr>
      <vt:lpstr>Symbol</vt:lpstr>
      <vt:lpstr>TaleLearnCode</vt:lpstr>
      <vt:lpstr>Title Slide Design</vt:lpstr>
      <vt:lpstr>PowerPoint Presentation</vt:lpstr>
      <vt:lpstr>Advanced Serverless Workshop</vt:lpstr>
      <vt:lpstr>Speakers</vt:lpstr>
      <vt:lpstr>Panel Session</vt:lpstr>
      <vt:lpstr>Which cloud provider?</vt:lpstr>
      <vt:lpstr>PowerPoint Presentation</vt:lpstr>
      <vt:lpstr>PowerPoint Presentation</vt:lpstr>
      <vt:lpstr>Who is Chad Green?</vt:lpstr>
      <vt:lpstr>Busy Week</vt:lpstr>
      <vt:lpstr>Agenda</vt:lpstr>
      <vt:lpstr>Agenda</vt:lpstr>
      <vt:lpstr>Agenda</vt:lpstr>
      <vt:lpstr>Introduction to Serverless Computing</vt:lpstr>
      <vt:lpstr>What is Serverless Computing</vt:lpstr>
      <vt:lpstr>What is Serverless Computing</vt:lpstr>
      <vt:lpstr>What is Serverless Computing</vt:lpstr>
      <vt:lpstr>Serverless Benefits</vt:lpstr>
      <vt:lpstr>Serverless Benefits</vt:lpstr>
      <vt:lpstr>Serverless Benefits</vt:lpstr>
      <vt:lpstr>Serverless Benefits</vt:lpstr>
      <vt:lpstr>Serverless Benefits</vt:lpstr>
      <vt:lpstr>Implemented Azure Solutions</vt:lpstr>
      <vt:lpstr>Random Quote Generator</vt:lpstr>
      <vt:lpstr>Replicating Data</vt:lpstr>
      <vt:lpstr>Real-Time Reporting</vt:lpstr>
      <vt:lpstr>Property Management &amp; Marketing</vt:lpstr>
      <vt:lpstr>Catalog Maintenance</vt:lpstr>
      <vt:lpstr>Serverless Architecture Styles</vt:lpstr>
      <vt:lpstr>Microservices</vt:lpstr>
      <vt:lpstr>Benefits of Microservices</vt:lpstr>
      <vt:lpstr>Benefits of Microservices</vt:lpstr>
      <vt:lpstr>Benefits of Microservices</vt:lpstr>
      <vt:lpstr>Benefits of Microservices</vt:lpstr>
      <vt:lpstr>Event-Driven Architecture</vt:lpstr>
      <vt:lpstr>Benefits of Event-Driven Architecture</vt:lpstr>
      <vt:lpstr>Benefits of Event-Driven Architecture</vt:lpstr>
      <vt:lpstr>Benefits of Event-Driven Architecture</vt:lpstr>
      <vt:lpstr>Benefits of Event-Driven Architecture</vt:lpstr>
      <vt:lpstr>Workflow Orchestration</vt:lpstr>
      <vt:lpstr>Benefits of Workflow Orchestration</vt:lpstr>
      <vt:lpstr>Benefits of Workflow Orchestration</vt:lpstr>
      <vt:lpstr>Benefits of Workflow Orchestration</vt:lpstr>
      <vt:lpstr>Benefits of Workflow Orchestration</vt:lpstr>
      <vt:lpstr>Scalable Web Applications</vt:lpstr>
      <vt:lpstr>Benefits of Scalable Web Apps</vt:lpstr>
      <vt:lpstr>Benefits of Scalable Web Apps</vt:lpstr>
      <vt:lpstr>Benefits of Scalable Web Apps</vt:lpstr>
      <vt:lpstr>Benefits of Scalable Web Apps</vt:lpstr>
      <vt:lpstr>Cloud Design Patterns</vt:lpstr>
      <vt:lpstr>Event Sourcing</vt:lpstr>
      <vt:lpstr>Benefits of Event Sourcing</vt:lpstr>
      <vt:lpstr>Benefits of Event Sourcing</vt:lpstr>
      <vt:lpstr>Benefits of Event Sourcing</vt:lpstr>
      <vt:lpstr>Benefits of Event Sourcing</vt:lpstr>
      <vt:lpstr>Command Query Responsibility Segregation (CQRS)</vt:lpstr>
      <vt:lpstr>Benefits of CQRS</vt:lpstr>
      <vt:lpstr>Benefits of CQRS</vt:lpstr>
      <vt:lpstr>Benefits of CQRS</vt:lpstr>
      <vt:lpstr>Benefits of CQRS</vt:lpstr>
      <vt:lpstr>Retry</vt:lpstr>
      <vt:lpstr>Benefits of Retry</vt:lpstr>
      <vt:lpstr>Benefits of Retry</vt:lpstr>
      <vt:lpstr>Benefits of Retry</vt:lpstr>
      <vt:lpstr>Benefits of Retry</vt:lpstr>
      <vt:lpstr>Circuit Breaker</vt:lpstr>
      <vt:lpstr>Benefits of Circuit Breaker</vt:lpstr>
      <vt:lpstr>Benefits of Circuit Breaker</vt:lpstr>
      <vt:lpstr>Benefits of Circuit Breaker</vt:lpstr>
      <vt:lpstr>Benefits of Circuit Breaker</vt:lpstr>
      <vt:lpstr>External Configuration</vt:lpstr>
      <vt:lpstr>Benefits of External Configuration</vt:lpstr>
      <vt:lpstr>Benefits of External Configuration</vt:lpstr>
      <vt:lpstr>Benefits of External Configuration</vt:lpstr>
      <vt:lpstr>Benefits of External Configuration</vt:lpstr>
      <vt:lpstr>Other Cloud Design Patterns</vt:lpstr>
      <vt:lpstr>Software Design Patterns</vt:lpstr>
      <vt:lpstr>Function Composition</vt:lpstr>
      <vt:lpstr>Benefits of Function Composition</vt:lpstr>
      <vt:lpstr>Benefits of Function Composition</vt:lpstr>
      <vt:lpstr>Benefits of Function Composition</vt:lpstr>
      <vt:lpstr>Benefits of Function Composition</vt:lpstr>
      <vt:lpstr>Saga Pattern</vt:lpstr>
      <vt:lpstr>Benefits of Saga Pattern</vt:lpstr>
      <vt:lpstr>Benefits of Saga Pattern</vt:lpstr>
      <vt:lpstr>Benefits of Saga Pattern</vt:lpstr>
      <vt:lpstr>Benefits of Saga Pattern</vt:lpstr>
      <vt:lpstr>Event Driven Pattern</vt:lpstr>
      <vt:lpstr>Benefits of Event-Driven Pattern</vt:lpstr>
      <vt:lpstr>Benefits of Event-Driven Pattern</vt:lpstr>
      <vt:lpstr>Benefits of Event-Driven Pattern</vt:lpstr>
      <vt:lpstr>Benefits of Event-Driven Pattern</vt:lpstr>
      <vt:lpstr>Asynchronous Messaging</vt:lpstr>
      <vt:lpstr>Benefits of Asynchronous Messaging</vt:lpstr>
      <vt:lpstr>Benefits of Asynchronous Messaging</vt:lpstr>
      <vt:lpstr>Benefits of Asynchronous Messaging</vt:lpstr>
      <vt:lpstr>Benefits of Asynchronous Messaging</vt:lpstr>
      <vt:lpstr>Microsoft Azure Serverless Services</vt:lpstr>
      <vt:lpstr>Categories</vt:lpstr>
      <vt:lpstr>Compute</vt:lpstr>
      <vt:lpstr>Workflow and Integration</vt:lpstr>
      <vt:lpstr>Data Processing and Analytics</vt:lpstr>
      <vt:lpstr>Messaging</vt:lpstr>
      <vt:lpstr>Data Storage</vt:lpstr>
      <vt:lpstr>Azure Functions</vt:lpstr>
      <vt:lpstr>Azure Container Apps</vt:lpstr>
      <vt:lpstr>Azure Service Bus</vt:lpstr>
      <vt:lpstr>Azure Event Hubs</vt:lpstr>
      <vt:lpstr>Azure Event Grid</vt:lpstr>
      <vt:lpstr>Azure API Management</vt:lpstr>
      <vt:lpstr>New and Upcoming Serverless Compute Enhancements</vt:lpstr>
      <vt:lpstr>Azure Functions on Azure Container Apps</vt:lpstr>
      <vt:lpstr>Why Azure Functions on Azure Container Apps?</vt:lpstr>
      <vt:lpstr>Building anything with a unified platform</vt:lpstr>
      <vt:lpstr>What every app needs</vt:lpstr>
      <vt:lpstr>.NET 8 Includes</vt:lpstr>
      <vt:lpstr>It’s still not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Orchestration Before</vt:lpstr>
      <vt:lpstr>Orchestration with .NET Aspire</vt:lpstr>
      <vt:lpstr>After with .NET Aspire</vt:lpstr>
      <vt:lpstr>PowerPoint Presentation</vt:lpstr>
      <vt:lpstr>Service Discovery Before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and Upcoming Serverless Compute Enhancements</vt:lpstr>
      <vt:lpstr>PowerPoint Presentation</vt:lpstr>
      <vt:lpstr>PowerPoint Presentation</vt:lpstr>
      <vt:lpstr>#1 Issue in Serverless: Cold Starts</vt:lpstr>
      <vt:lpstr>#1 Issue in Serverless: Cold Starts</vt:lpstr>
      <vt:lpstr>Always Ready Instances</vt:lpstr>
      <vt:lpstr>Virtual Network Support</vt:lpstr>
      <vt:lpstr>Virtual Network Support</vt:lpstr>
      <vt:lpstr>Instance Memory Choice</vt:lpstr>
      <vt:lpstr>Per-Instance Concurrency</vt:lpstr>
      <vt:lpstr>Per-Instance Concurrency</vt:lpstr>
      <vt:lpstr>Per-Function Scaling</vt:lpstr>
      <vt:lpstr>Per-Function Scaling</vt:lpstr>
      <vt:lpstr>Scale Out Further</vt:lpstr>
      <vt:lpstr>Extreme Scalability</vt:lpstr>
      <vt:lpstr>Even More Benefits</vt:lpstr>
      <vt:lpstr>Demonstration of Extreme Scalability using Azure Functions Flex Consumption</vt:lpstr>
      <vt:lpstr>Flex Consumption Features and Benefits</vt:lpstr>
      <vt:lpstr>Pricing</vt:lpstr>
      <vt:lpstr>Pricing</vt:lpstr>
      <vt:lpstr>Pricing</vt:lpstr>
      <vt:lpstr>Pricing</vt:lpstr>
      <vt:lpstr>Pricing</vt:lpstr>
      <vt:lpstr>Recap</vt:lpstr>
      <vt:lpstr>Recap</vt:lpstr>
      <vt:lpstr>Agenda</vt:lpstr>
      <vt:lpstr>Agenda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135</cp:revision>
  <dcterms:created xsi:type="dcterms:W3CDTF">2023-11-19T00:00:57Z</dcterms:created>
  <dcterms:modified xsi:type="dcterms:W3CDTF">2024-10-16T02:57:09Z</dcterms:modified>
</cp:coreProperties>
</file>